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27"/>
  </p:notesMasterIdLst>
  <p:handoutMasterIdLst>
    <p:handoutMasterId r:id="rId28"/>
  </p:handoutMasterIdLst>
  <p:sldIdLst>
    <p:sldId id="310" r:id="rId3"/>
    <p:sldId id="312" r:id="rId4"/>
    <p:sldId id="313" r:id="rId5"/>
    <p:sldId id="314" r:id="rId6"/>
    <p:sldId id="316" r:id="rId7"/>
    <p:sldId id="394" r:id="rId8"/>
    <p:sldId id="664" r:id="rId9"/>
    <p:sldId id="719" r:id="rId10"/>
    <p:sldId id="665" r:id="rId11"/>
    <p:sldId id="666" r:id="rId12"/>
    <p:sldId id="668" r:id="rId13"/>
    <p:sldId id="720" r:id="rId14"/>
    <p:sldId id="669" r:id="rId15"/>
    <p:sldId id="670" r:id="rId16"/>
    <p:sldId id="350" r:id="rId17"/>
    <p:sldId id="338" r:id="rId18"/>
    <p:sldId id="658" r:id="rId19"/>
    <p:sldId id="659" r:id="rId20"/>
    <p:sldId id="660" r:id="rId21"/>
    <p:sldId id="661" r:id="rId22"/>
    <p:sldId id="662" r:id="rId23"/>
    <p:sldId id="663" r:id="rId24"/>
    <p:sldId id="715" r:id="rId25"/>
    <p:sldId id="375" r:id="rId26"/>
  </p:sldIdLst>
  <p:sldSz cx="12192000" cy="6858000"/>
  <p:notesSz cx="6858000" cy="9144000"/>
  <p:custDataLst>
    <p:tags r:id="rId29"/>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userDrawn="1">
          <p15:clr>
            <a:srgbClr val="A4A3A4"/>
          </p15:clr>
        </p15:guide>
        <p15:guide id="2" pos="3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7" autoAdjust="0"/>
    <p:restoredTop sz="93660"/>
  </p:normalViewPr>
  <p:slideViewPr>
    <p:cSldViewPr snapToGrid="0" snapToObjects="1" showGuides="1">
      <p:cViewPr>
        <p:scale>
          <a:sx n="153" d="100"/>
          <a:sy n="153" d="100"/>
        </p:scale>
        <p:origin x="-416" y="336"/>
      </p:cViewPr>
      <p:guideLst>
        <p:guide orient="horz" pos="2124"/>
        <p:guide pos="3856"/>
      </p:guideLst>
    </p:cSldViewPr>
  </p:slideViewPr>
  <p:notesTextViewPr>
    <p:cViewPr>
      <p:scale>
        <a:sx n="1" d="1"/>
        <a:sy n="1" d="1"/>
      </p:scale>
      <p:origin x="0" y="0"/>
    </p:cViewPr>
  </p:notesTextViewPr>
  <p:sorterViewPr>
    <p:cViewPr>
      <p:scale>
        <a:sx n="100" d="100"/>
        <a:sy n="100" d="100"/>
      </p:scale>
      <p:origin x="0" y="-4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1E915-B887-4F23-96B6-BB83E086C2A2}" type="datetimeFigureOut">
              <a:rPr lang="zh-CN" altLang="en-US" smtClean="0"/>
              <a:t>2024/12/7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E7A5D-FE5B-43A6-B51B-3796224389C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10</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11</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12</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13</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14</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15</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16</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17</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18</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19</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20</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21</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22</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23</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24</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3</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4</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5</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6</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7</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8</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47BE7A5D-FE5B-43A6-B51B-3796224389CD}" type="slidenum">
              <a:rPr lang="zh-CN" altLang="en-US" smtClean="0"/>
              <a:t>9</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6"/>
          <p:cNvSpPr/>
          <p:nvPr userDrawn="1"/>
        </p:nvSpPr>
        <p:spPr>
          <a:xfrm>
            <a:off x="8195734" y="626064"/>
            <a:ext cx="2660426" cy="5605872"/>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193675">
            <a:solidFill>
              <a:schemeClr val="accent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占位符 3"/>
          <p:cNvSpPr>
            <a:spLocks noGrp="1"/>
          </p:cNvSpPr>
          <p:nvPr>
            <p:ph type="body" sz="quarter" idx="10" hasCustomPrompt="1"/>
          </p:nvPr>
        </p:nvSpPr>
        <p:spPr>
          <a:xfrm>
            <a:off x="2937933" y="2959364"/>
            <a:ext cx="7189147" cy="1223169"/>
          </a:xfrm>
          <a:prstGeom prst="rect">
            <a:avLst/>
          </a:prstGeom>
        </p:spPr>
        <p:txBody>
          <a:bodyPr/>
          <a:lstStyle>
            <a:lvl1pPr marL="0" indent="0" algn="r">
              <a:buNone/>
              <a:defRPr sz="8800"/>
            </a:lvl1pPr>
          </a:lstStyle>
          <a:p>
            <a:pPr lvl="0"/>
            <a:r>
              <a:rPr lang="zh-CN" altLang="en-US" b="1" dirty="0">
                <a:solidFill>
                  <a:schemeClr val="tx1">
                    <a:lumMod val="85000"/>
                    <a:lumOff val="15000"/>
                  </a:schemeClr>
                </a:solidFill>
                <a:cs typeface="+mn-ea"/>
                <a:sym typeface="+mn-lt"/>
              </a:rPr>
              <a:t>添加论文名称</a:t>
            </a:r>
            <a:endParaRPr lang="zh-CN" altLang="en-US" dirty="0"/>
          </a:p>
        </p:txBody>
      </p:sp>
      <p:sp>
        <p:nvSpPr>
          <p:cNvPr id="7" name="矩形 6"/>
          <p:cNvSpPr/>
          <p:nvPr userDrawn="1"/>
        </p:nvSpPr>
        <p:spPr>
          <a:xfrm flipH="1">
            <a:off x="598448" y="146778"/>
            <a:ext cx="364297" cy="767622"/>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76200">
            <a:solidFill>
              <a:schemeClr val="accent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文本占位符 3"/>
          <p:cNvSpPr>
            <a:spLocks noGrp="1"/>
          </p:cNvSpPr>
          <p:nvPr>
            <p:ph type="body" sz="quarter" idx="13" hasCustomPrompt="1"/>
          </p:nvPr>
        </p:nvSpPr>
        <p:spPr>
          <a:xfrm>
            <a:off x="685800" y="392709"/>
            <a:ext cx="3564466" cy="275759"/>
          </a:xfrm>
          <a:prstGeom prst="rect">
            <a:avLst/>
          </a:prstGeom>
        </p:spPr>
        <p:txBody>
          <a:bodyPr/>
          <a:lstStyle>
            <a:lvl1pPr marL="0" indent="0" algn="l">
              <a:buNone/>
              <a:defRPr sz="1800" b="0" i="0" u="none"/>
            </a:lvl1pPr>
          </a:lstStyle>
          <a:p>
            <a:r>
              <a:rPr lang="en-US" altLang="zh-CN" dirty="0">
                <a:latin typeface="+mn-lt"/>
                <a:cs typeface="+mn-ea"/>
                <a:sym typeface="+mn-lt"/>
              </a:rPr>
              <a:t>PRESENTED BY OfficePLUS</a:t>
            </a:r>
          </a:p>
        </p:txBody>
      </p:sp>
      <p:sp useBgFill="1">
        <p:nvSpPr>
          <p:cNvPr id="10" name="文本占位符 9"/>
          <p:cNvSpPr>
            <a:spLocks noGrp="1"/>
          </p:cNvSpPr>
          <p:nvPr>
            <p:ph type="body" sz="quarter" idx="14" hasCustomPrompt="1"/>
          </p:nvPr>
        </p:nvSpPr>
        <p:spPr>
          <a:xfrm>
            <a:off x="2937933" y="2443163"/>
            <a:ext cx="7188730" cy="515937"/>
          </a:xfrm>
          <a:prstGeom prst="rect">
            <a:avLst/>
          </a:prstGeom>
        </p:spPr>
        <p:txBody>
          <a:bodyPr/>
          <a:lstStyle>
            <a:lvl1pPr marL="0" indent="0" algn="r">
              <a:buNone/>
              <a:defRPr>
                <a:solidFill>
                  <a:schemeClr val="accent1"/>
                </a:solidFill>
              </a:defRPr>
            </a:lvl1pPr>
            <a:lvl2pPr algn="r">
              <a:defRPr/>
            </a:lvl2pPr>
            <a:lvl3pPr algn="r">
              <a:defRPr/>
            </a:lvl3pPr>
            <a:lvl4pPr algn="r">
              <a:defRPr/>
            </a:lvl4pPr>
            <a:lvl5pPr algn="r">
              <a:defRPr/>
            </a:lvl5pPr>
          </a:lstStyle>
          <a:p>
            <a:pPr lvl="0"/>
            <a:r>
              <a:rPr lang="en-US" altLang="zh-CN" dirty="0"/>
              <a:t>XXX</a:t>
            </a:r>
            <a:r>
              <a:rPr lang="zh-CN" altLang="en-US" dirty="0"/>
              <a:t>学部</a:t>
            </a:r>
            <a:r>
              <a:rPr lang="en-US" altLang="zh-CN" dirty="0"/>
              <a:t>XXX</a:t>
            </a:r>
            <a:r>
              <a:rPr lang="zh-CN" altLang="en-US" dirty="0"/>
              <a:t>大学</a:t>
            </a:r>
          </a:p>
        </p:txBody>
      </p:sp>
      <p:sp useBgFill="1">
        <p:nvSpPr>
          <p:cNvPr id="11" name="文本占位符 9"/>
          <p:cNvSpPr>
            <a:spLocks noGrp="1"/>
          </p:cNvSpPr>
          <p:nvPr>
            <p:ph type="body" sz="quarter" idx="15" hasCustomPrompt="1"/>
          </p:nvPr>
        </p:nvSpPr>
        <p:spPr>
          <a:xfrm>
            <a:off x="2937933" y="4182534"/>
            <a:ext cx="7188730" cy="381972"/>
          </a:xfrm>
          <a:prstGeom prst="rect">
            <a:avLst/>
          </a:prstGeom>
        </p:spPr>
        <p:txBody>
          <a:bodyPr/>
          <a:lstStyle>
            <a:lvl1pPr marL="0" indent="0" algn="r">
              <a:buNone/>
              <a:defRPr sz="1800">
                <a:solidFill>
                  <a:schemeClr val="tx1"/>
                </a:solidFill>
              </a:defRPr>
            </a:lvl1pPr>
            <a:lvl2pPr algn="r">
              <a:defRPr/>
            </a:lvl2pPr>
            <a:lvl3pPr algn="r">
              <a:defRPr/>
            </a:lvl3pPr>
            <a:lvl4pPr algn="r">
              <a:defRPr/>
            </a:lvl4pPr>
            <a:lvl5pPr algn="r">
              <a:defRPr/>
            </a:lvl5pPr>
          </a:lstStyle>
          <a:p>
            <a:pPr lvl="0"/>
            <a:r>
              <a:rPr lang="zh-CN" altLang="en-US" dirty="0"/>
              <a:t>点击此处添加文本内容，如关键词、部分简单介绍等。</a:t>
            </a: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2" name="矩形 6"/>
          <p:cNvSpPr/>
          <p:nvPr userDrawn="1"/>
        </p:nvSpPr>
        <p:spPr>
          <a:xfrm flipH="1">
            <a:off x="598448" y="146778"/>
            <a:ext cx="364297" cy="767622"/>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76200">
            <a:solidFill>
              <a:schemeClr val="bg2"/>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文本占位符 4"/>
          <p:cNvSpPr>
            <a:spLocks noGrp="1"/>
          </p:cNvSpPr>
          <p:nvPr>
            <p:ph type="body" sz="quarter" idx="10" hasCustomPrompt="1"/>
          </p:nvPr>
        </p:nvSpPr>
        <p:spPr>
          <a:xfrm>
            <a:off x="780596" y="382587"/>
            <a:ext cx="2922819" cy="334105"/>
          </a:xfrm>
          <a:prstGeom prst="rect">
            <a:avLst/>
          </a:prstGeom>
        </p:spPr>
        <p:txBody>
          <a:bodyPr/>
          <a:lstStyle>
            <a:lvl1pPr marL="0" indent="0">
              <a:buNone/>
              <a:defRPr sz="2000" b="1">
                <a:solidFill>
                  <a:schemeClr val="bg1"/>
                </a:solidFill>
              </a:defRPr>
            </a:lvl1pPr>
          </a:lstStyle>
          <a:p>
            <a:pPr lvl="0"/>
            <a:r>
              <a:rPr lang="en-US" altLang="zh-CN" dirty="0"/>
              <a:t>Part One </a:t>
            </a:r>
            <a:r>
              <a:rPr lang="zh-CN" altLang="en-US" dirty="0"/>
              <a:t>选题背景</a:t>
            </a:r>
          </a:p>
        </p:txBody>
      </p:sp>
      <p:sp>
        <p:nvSpPr>
          <p:cNvPr id="3" name="矩形 2"/>
          <p:cNvSpPr/>
          <p:nvPr userDrawn="1"/>
        </p:nvSpPr>
        <p:spPr>
          <a:xfrm>
            <a:off x="0" y="5799221"/>
            <a:ext cx="12192000" cy="45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2024/12/7</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r>
              <a:rPr lang="zh-CN" altLang="en-US" dirty="0"/>
              <a:t>222</a:t>
            </a:r>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2024/12/7</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r>
              <a:rPr lang="zh-CN" altLang="en-US"/>
              <a:t>222</a:t>
            </a:r>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微软雅黑" panose="020B0503020204020204" pitchFamily="34" charset="-122"/>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96845" y="0"/>
            <a:ext cx="854439" cy="2990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085510" y="116296"/>
            <a:ext cx="677108" cy="2858043"/>
          </a:xfrm>
          <a:prstGeom prst="rect">
            <a:avLst/>
          </a:prstGeom>
          <a:noFill/>
        </p:spPr>
        <p:txBody>
          <a:bodyPr vert="eaVert" wrap="square" rtlCol="0">
            <a:spAutoFit/>
          </a:bodyPr>
          <a:lstStyle/>
          <a:p>
            <a:endParaRPr lang="zh-CN" altLang="en-US" sz="3200" dirty="0"/>
          </a:p>
        </p:txBody>
      </p:sp>
      <p:sp>
        <p:nvSpPr>
          <p:cNvPr id="5" name="文本占位符 4"/>
          <p:cNvSpPr>
            <a:spLocks noGrp="1"/>
          </p:cNvSpPr>
          <p:nvPr>
            <p:ph type="body" sz="quarter" idx="10" hasCustomPrompt="1"/>
          </p:nvPr>
        </p:nvSpPr>
        <p:spPr>
          <a:xfrm>
            <a:off x="1142738" y="116296"/>
            <a:ext cx="562652" cy="2709350"/>
          </a:xfrm>
          <a:prstGeom prst="rect">
            <a:avLst/>
          </a:prstGeom>
        </p:spPr>
        <p:txBody>
          <a:bodyPr vert="eaVert"/>
          <a:lstStyle>
            <a:lvl1pPr marL="0" indent="0">
              <a:buNone/>
              <a:defRPr/>
            </a:lvl1pPr>
          </a:lstStyle>
          <a:p>
            <a:pPr lvl="0"/>
            <a:r>
              <a:rPr lang="en-US" altLang="zh-CN" dirty="0"/>
              <a:t>CONTENT </a:t>
            </a:r>
            <a:r>
              <a:rPr lang="zh-CN" altLang="en-US" dirty="0"/>
              <a:t>目录</a:t>
            </a:r>
          </a:p>
        </p:txBody>
      </p:sp>
      <p:sp>
        <p:nvSpPr>
          <p:cNvPr id="7" name="文本占位符 6"/>
          <p:cNvSpPr>
            <a:spLocks noGrp="1"/>
          </p:cNvSpPr>
          <p:nvPr>
            <p:ph type="body" sz="quarter" idx="11" hasCustomPrompt="1"/>
          </p:nvPr>
        </p:nvSpPr>
        <p:spPr>
          <a:xfrm>
            <a:off x="2341550"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4" name="文本占位符 6"/>
          <p:cNvSpPr>
            <a:spLocks noGrp="1"/>
          </p:cNvSpPr>
          <p:nvPr>
            <p:ph type="body" sz="quarter" idx="12" hasCustomPrompt="1"/>
          </p:nvPr>
        </p:nvSpPr>
        <p:spPr>
          <a:xfrm>
            <a:off x="2341550"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5" name="文本占位符 6"/>
          <p:cNvSpPr>
            <a:spLocks noGrp="1"/>
          </p:cNvSpPr>
          <p:nvPr>
            <p:ph type="body" sz="quarter" idx="13" hasCustomPrompt="1"/>
          </p:nvPr>
        </p:nvSpPr>
        <p:spPr>
          <a:xfrm>
            <a:off x="5560687"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6" name="文本占位符 6"/>
          <p:cNvSpPr>
            <a:spLocks noGrp="1"/>
          </p:cNvSpPr>
          <p:nvPr>
            <p:ph type="body" sz="quarter" idx="14" hasCustomPrompt="1"/>
          </p:nvPr>
        </p:nvSpPr>
        <p:spPr>
          <a:xfrm>
            <a:off x="5560688"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7" name="文本占位符 6"/>
          <p:cNvSpPr>
            <a:spLocks noGrp="1"/>
          </p:cNvSpPr>
          <p:nvPr>
            <p:ph type="body" sz="quarter" idx="15" hasCustomPrompt="1"/>
          </p:nvPr>
        </p:nvSpPr>
        <p:spPr>
          <a:xfrm>
            <a:off x="8779825"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8" name="文本占位符 6"/>
          <p:cNvSpPr>
            <a:spLocks noGrp="1"/>
          </p:cNvSpPr>
          <p:nvPr>
            <p:ph type="body" sz="quarter" idx="16" hasCustomPrompt="1"/>
          </p:nvPr>
        </p:nvSpPr>
        <p:spPr>
          <a:xfrm>
            <a:off x="8779825"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96845" y="0"/>
            <a:ext cx="854439" cy="2990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085510" y="116296"/>
            <a:ext cx="677108" cy="2858043"/>
          </a:xfrm>
          <a:prstGeom prst="rect">
            <a:avLst/>
          </a:prstGeom>
          <a:noFill/>
        </p:spPr>
        <p:txBody>
          <a:bodyPr vert="eaVert" wrap="square" rtlCol="0">
            <a:spAutoFit/>
          </a:bodyPr>
          <a:lstStyle/>
          <a:p>
            <a:endParaRPr lang="zh-CN" altLang="en-US" sz="3200" dirty="0"/>
          </a:p>
        </p:txBody>
      </p:sp>
      <p:sp>
        <p:nvSpPr>
          <p:cNvPr id="5" name="文本占位符 4"/>
          <p:cNvSpPr>
            <a:spLocks noGrp="1"/>
          </p:cNvSpPr>
          <p:nvPr>
            <p:ph type="body" sz="quarter" idx="10" hasCustomPrompt="1"/>
          </p:nvPr>
        </p:nvSpPr>
        <p:spPr>
          <a:xfrm>
            <a:off x="1142738" y="116296"/>
            <a:ext cx="562652" cy="2709350"/>
          </a:xfrm>
          <a:prstGeom prst="rect">
            <a:avLst/>
          </a:prstGeom>
        </p:spPr>
        <p:txBody>
          <a:bodyPr vert="eaVert"/>
          <a:lstStyle>
            <a:lvl1pPr marL="0" indent="0">
              <a:buNone/>
              <a:defRPr/>
            </a:lvl1pPr>
          </a:lstStyle>
          <a:p>
            <a:pPr lvl="0"/>
            <a:r>
              <a:rPr lang="en-US" altLang="zh-CN" dirty="0"/>
              <a:t>CONTENT </a:t>
            </a:r>
            <a:r>
              <a:rPr lang="zh-CN" altLang="en-US" dirty="0"/>
              <a:t>目录</a:t>
            </a:r>
          </a:p>
        </p:txBody>
      </p:sp>
      <p:sp>
        <p:nvSpPr>
          <p:cNvPr id="7" name="文本占位符 6"/>
          <p:cNvSpPr>
            <a:spLocks noGrp="1"/>
          </p:cNvSpPr>
          <p:nvPr>
            <p:ph type="body" sz="quarter" idx="11" hasCustomPrompt="1"/>
          </p:nvPr>
        </p:nvSpPr>
        <p:spPr>
          <a:xfrm>
            <a:off x="2341550"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4" name="文本占位符 6"/>
          <p:cNvSpPr>
            <a:spLocks noGrp="1"/>
          </p:cNvSpPr>
          <p:nvPr>
            <p:ph type="body" sz="quarter" idx="12" hasCustomPrompt="1"/>
          </p:nvPr>
        </p:nvSpPr>
        <p:spPr>
          <a:xfrm>
            <a:off x="2341550"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5" name="文本占位符 6"/>
          <p:cNvSpPr>
            <a:spLocks noGrp="1"/>
          </p:cNvSpPr>
          <p:nvPr>
            <p:ph type="body" sz="quarter" idx="13" hasCustomPrompt="1"/>
          </p:nvPr>
        </p:nvSpPr>
        <p:spPr>
          <a:xfrm>
            <a:off x="6096000"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6" name="文本占位符 6"/>
          <p:cNvSpPr>
            <a:spLocks noGrp="1"/>
          </p:cNvSpPr>
          <p:nvPr>
            <p:ph type="body" sz="quarter" idx="14" hasCustomPrompt="1"/>
          </p:nvPr>
        </p:nvSpPr>
        <p:spPr>
          <a:xfrm>
            <a:off x="6096001"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9" name="文本占位符 6"/>
          <p:cNvSpPr>
            <a:spLocks noGrp="1"/>
          </p:cNvSpPr>
          <p:nvPr>
            <p:ph type="body" sz="quarter" idx="17" hasCustomPrompt="1"/>
          </p:nvPr>
        </p:nvSpPr>
        <p:spPr>
          <a:xfrm>
            <a:off x="2341550"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0" name="文本占位符 6"/>
          <p:cNvSpPr>
            <a:spLocks noGrp="1"/>
          </p:cNvSpPr>
          <p:nvPr>
            <p:ph type="body" sz="quarter" idx="18" hasCustomPrompt="1"/>
          </p:nvPr>
        </p:nvSpPr>
        <p:spPr>
          <a:xfrm>
            <a:off x="2341550"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21" name="文本占位符 6"/>
          <p:cNvSpPr>
            <a:spLocks noGrp="1"/>
          </p:cNvSpPr>
          <p:nvPr>
            <p:ph type="body" sz="quarter" idx="19" hasCustomPrompt="1"/>
          </p:nvPr>
        </p:nvSpPr>
        <p:spPr>
          <a:xfrm>
            <a:off x="6096000"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2" name="文本占位符 6"/>
          <p:cNvSpPr>
            <a:spLocks noGrp="1"/>
          </p:cNvSpPr>
          <p:nvPr>
            <p:ph type="body" sz="quarter" idx="20" hasCustomPrompt="1"/>
          </p:nvPr>
        </p:nvSpPr>
        <p:spPr>
          <a:xfrm>
            <a:off x="6096001"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96845" y="0"/>
            <a:ext cx="854439" cy="2990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085510" y="116296"/>
            <a:ext cx="677108" cy="2858043"/>
          </a:xfrm>
          <a:prstGeom prst="rect">
            <a:avLst/>
          </a:prstGeom>
          <a:noFill/>
        </p:spPr>
        <p:txBody>
          <a:bodyPr vert="eaVert" wrap="square" rtlCol="0">
            <a:spAutoFit/>
          </a:bodyPr>
          <a:lstStyle/>
          <a:p>
            <a:endParaRPr lang="zh-CN" altLang="en-US" sz="3200" dirty="0"/>
          </a:p>
        </p:txBody>
      </p:sp>
      <p:sp>
        <p:nvSpPr>
          <p:cNvPr id="5" name="文本占位符 4"/>
          <p:cNvSpPr>
            <a:spLocks noGrp="1"/>
          </p:cNvSpPr>
          <p:nvPr>
            <p:ph type="body" sz="quarter" idx="10" hasCustomPrompt="1"/>
          </p:nvPr>
        </p:nvSpPr>
        <p:spPr>
          <a:xfrm>
            <a:off x="1142738" y="116296"/>
            <a:ext cx="562652" cy="2709350"/>
          </a:xfrm>
          <a:prstGeom prst="rect">
            <a:avLst/>
          </a:prstGeom>
        </p:spPr>
        <p:txBody>
          <a:bodyPr vert="eaVert"/>
          <a:lstStyle>
            <a:lvl1pPr marL="0" indent="0">
              <a:buNone/>
              <a:defRPr/>
            </a:lvl1pPr>
          </a:lstStyle>
          <a:p>
            <a:pPr lvl="0"/>
            <a:r>
              <a:rPr lang="en-US" altLang="zh-CN" dirty="0"/>
              <a:t>CONTENT </a:t>
            </a:r>
            <a:r>
              <a:rPr lang="zh-CN" altLang="en-US" dirty="0"/>
              <a:t>目录</a:t>
            </a:r>
          </a:p>
        </p:txBody>
      </p:sp>
      <p:sp>
        <p:nvSpPr>
          <p:cNvPr id="7" name="文本占位符 6"/>
          <p:cNvSpPr>
            <a:spLocks noGrp="1"/>
          </p:cNvSpPr>
          <p:nvPr>
            <p:ph type="body" sz="quarter" idx="11" hasCustomPrompt="1"/>
          </p:nvPr>
        </p:nvSpPr>
        <p:spPr>
          <a:xfrm>
            <a:off x="2341550"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4" name="文本占位符 6"/>
          <p:cNvSpPr>
            <a:spLocks noGrp="1"/>
          </p:cNvSpPr>
          <p:nvPr>
            <p:ph type="body" sz="quarter" idx="12" hasCustomPrompt="1"/>
          </p:nvPr>
        </p:nvSpPr>
        <p:spPr>
          <a:xfrm>
            <a:off x="2341550"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5" name="文本占位符 6"/>
          <p:cNvSpPr>
            <a:spLocks noGrp="1"/>
          </p:cNvSpPr>
          <p:nvPr>
            <p:ph type="body" sz="quarter" idx="13" hasCustomPrompt="1"/>
          </p:nvPr>
        </p:nvSpPr>
        <p:spPr>
          <a:xfrm>
            <a:off x="5560687"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6" name="文本占位符 6"/>
          <p:cNvSpPr>
            <a:spLocks noGrp="1"/>
          </p:cNvSpPr>
          <p:nvPr>
            <p:ph type="body" sz="quarter" idx="14" hasCustomPrompt="1"/>
          </p:nvPr>
        </p:nvSpPr>
        <p:spPr>
          <a:xfrm>
            <a:off x="5560688"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7" name="文本占位符 6"/>
          <p:cNvSpPr>
            <a:spLocks noGrp="1"/>
          </p:cNvSpPr>
          <p:nvPr>
            <p:ph type="body" sz="quarter" idx="15" hasCustomPrompt="1"/>
          </p:nvPr>
        </p:nvSpPr>
        <p:spPr>
          <a:xfrm>
            <a:off x="8779825"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8" name="文本占位符 6"/>
          <p:cNvSpPr>
            <a:spLocks noGrp="1"/>
          </p:cNvSpPr>
          <p:nvPr>
            <p:ph type="body" sz="quarter" idx="16" hasCustomPrompt="1"/>
          </p:nvPr>
        </p:nvSpPr>
        <p:spPr>
          <a:xfrm>
            <a:off x="8779825"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9" name="文本占位符 6"/>
          <p:cNvSpPr>
            <a:spLocks noGrp="1"/>
          </p:cNvSpPr>
          <p:nvPr>
            <p:ph type="body" sz="quarter" idx="17" hasCustomPrompt="1"/>
          </p:nvPr>
        </p:nvSpPr>
        <p:spPr>
          <a:xfrm>
            <a:off x="2341550"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0" name="文本占位符 6"/>
          <p:cNvSpPr>
            <a:spLocks noGrp="1"/>
          </p:cNvSpPr>
          <p:nvPr>
            <p:ph type="body" sz="quarter" idx="18" hasCustomPrompt="1"/>
          </p:nvPr>
        </p:nvSpPr>
        <p:spPr>
          <a:xfrm>
            <a:off x="2341550"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21" name="文本占位符 6"/>
          <p:cNvSpPr>
            <a:spLocks noGrp="1"/>
          </p:cNvSpPr>
          <p:nvPr>
            <p:ph type="body" sz="quarter" idx="19" hasCustomPrompt="1"/>
          </p:nvPr>
        </p:nvSpPr>
        <p:spPr>
          <a:xfrm>
            <a:off x="5560687"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2" name="文本占位符 6"/>
          <p:cNvSpPr>
            <a:spLocks noGrp="1"/>
          </p:cNvSpPr>
          <p:nvPr>
            <p:ph type="body" sz="quarter" idx="20" hasCustomPrompt="1"/>
          </p:nvPr>
        </p:nvSpPr>
        <p:spPr>
          <a:xfrm>
            <a:off x="5560688"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96845" y="0"/>
            <a:ext cx="854439" cy="2990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1085510" y="116296"/>
            <a:ext cx="677108" cy="2858043"/>
          </a:xfrm>
          <a:prstGeom prst="rect">
            <a:avLst/>
          </a:prstGeom>
          <a:noFill/>
        </p:spPr>
        <p:txBody>
          <a:bodyPr vert="eaVert" wrap="square" rtlCol="0">
            <a:spAutoFit/>
          </a:bodyPr>
          <a:lstStyle/>
          <a:p>
            <a:endParaRPr lang="zh-CN" altLang="en-US" sz="3200" dirty="0"/>
          </a:p>
        </p:txBody>
      </p:sp>
      <p:sp>
        <p:nvSpPr>
          <p:cNvPr id="5" name="文本占位符 4"/>
          <p:cNvSpPr>
            <a:spLocks noGrp="1"/>
          </p:cNvSpPr>
          <p:nvPr>
            <p:ph type="body" sz="quarter" idx="10" hasCustomPrompt="1"/>
          </p:nvPr>
        </p:nvSpPr>
        <p:spPr>
          <a:xfrm>
            <a:off x="1142738" y="116296"/>
            <a:ext cx="562652" cy="2709350"/>
          </a:xfrm>
          <a:prstGeom prst="rect">
            <a:avLst/>
          </a:prstGeom>
        </p:spPr>
        <p:txBody>
          <a:bodyPr vert="eaVert"/>
          <a:lstStyle>
            <a:lvl1pPr marL="0" indent="0">
              <a:buNone/>
              <a:defRPr/>
            </a:lvl1pPr>
          </a:lstStyle>
          <a:p>
            <a:pPr lvl="0"/>
            <a:r>
              <a:rPr lang="en-US" altLang="zh-CN" dirty="0"/>
              <a:t>CONTENT </a:t>
            </a:r>
            <a:r>
              <a:rPr lang="zh-CN" altLang="en-US" dirty="0"/>
              <a:t>目录</a:t>
            </a:r>
          </a:p>
        </p:txBody>
      </p:sp>
      <p:sp>
        <p:nvSpPr>
          <p:cNvPr id="7" name="文本占位符 6"/>
          <p:cNvSpPr>
            <a:spLocks noGrp="1"/>
          </p:cNvSpPr>
          <p:nvPr>
            <p:ph type="body" sz="quarter" idx="11" hasCustomPrompt="1"/>
          </p:nvPr>
        </p:nvSpPr>
        <p:spPr>
          <a:xfrm>
            <a:off x="2341550"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4" name="文本占位符 6"/>
          <p:cNvSpPr>
            <a:spLocks noGrp="1"/>
          </p:cNvSpPr>
          <p:nvPr>
            <p:ph type="body" sz="quarter" idx="12" hasCustomPrompt="1"/>
          </p:nvPr>
        </p:nvSpPr>
        <p:spPr>
          <a:xfrm>
            <a:off x="2341550"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5" name="文本占位符 6"/>
          <p:cNvSpPr>
            <a:spLocks noGrp="1"/>
          </p:cNvSpPr>
          <p:nvPr>
            <p:ph type="body" sz="quarter" idx="13" hasCustomPrompt="1"/>
          </p:nvPr>
        </p:nvSpPr>
        <p:spPr>
          <a:xfrm>
            <a:off x="5560687"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6" name="文本占位符 6"/>
          <p:cNvSpPr>
            <a:spLocks noGrp="1"/>
          </p:cNvSpPr>
          <p:nvPr>
            <p:ph type="body" sz="quarter" idx="14" hasCustomPrompt="1"/>
          </p:nvPr>
        </p:nvSpPr>
        <p:spPr>
          <a:xfrm>
            <a:off x="5560688"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7" name="文本占位符 6"/>
          <p:cNvSpPr>
            <a:spLocks noGrp="1"/>
          </p:cNvSpPr>
          <p:nvPr>
            <p:ph type="body" sz="quarter" idx="15" hasCustomPrompt="1"/>
          </p:nvPr>
        </p:nvSpPr>
        <p:spPr>
          <a:xfrm>
            <a:off x="8779825" y="2286000"/>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18" name="文本占位符 6"/>
          <p:cNvSpPr>
            <a:spLocks noGrp="1"/>
          </p:cNvSpPr>
          <p:nvPr>
            <p:ph type="body" sz="quarter" idx="16" hasCustomPrompt="1"/>
          </p:nvPr>
        </p:nvSpPr>
        <p:spPr>
          <a:xfrm>
            <a:off x="8779825" y="2990539"/>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19" name="文本占位符 6"/>
          <p:cNvSpPr>
            <a:spLocks noGrp="1"/>
          </p:cNvSpPr>
          <p:nvPr>
            <p:ph type="body" sz="quarter" idx="17" hasCustomPrompt="1"/>
          </p:nvPr>
        </p:nvSpPr>
        <p:spPr>
          <a:xfrm>
            <a:off x="2341550"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0" name="文本占位符 6"/>
          <p:cNvSpPr>
            <a:spLocks noGrp="1"/>
          </p:cNvSpPr>
          <p:nvPr>
            <p:ph type="body" sz="quarter" idx="18" hasCustomPrompt="1"/>
          </p:nvPr>
        </p:nvSpPr>
        <p:spPr>
          <a:xfrm>
            <a:off x="2341550"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21" name="文本占位符 6"/>
          <p:cNvSpPr>
            <a:spLocks noGrp="1"/>
          </p:cNvSpPr>
          <p:nvPr>
            <p:ph type="body" sz="quarter" idx="19" hasCustomPrompt="1"/>
          </p:nvPr>
        </p:nvSpPr>
        <p:spPr>
          <a:xfrm>
            <a:off x="5560687"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2" name="文本占位符 6"/>
          <p:cNvSpPr>
            <a:spLocks noGrp="1"/>
          </p:cNvSpPr>
          <p:nvPr>
            <p:ph type="body" sz="quarter" idx="20" hasCustomPrompt="1"/>
          </p:nvPr>
        </p:nvSpPr>
        <p:spPr>
          <a:xfrm>
            <a:off x="5560688"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
        <p:nvSpPr>
          <p:cNvPr id="23" name="文本占位符 6"/>
          <p:cNvSpPr>
            <a:spLocks noGrp="1"/>
          </p:cNvSpPr>
          <p:nvPr>
            <p:ph type="body" sz="quarter" idx="21" hasCustomPrompt="1"/>
          </p:nvPr>
        </p:nvSpPr>
        <p:spPr>
          <a:xfrm>
            <a:off x="8779825" y="3934918"/>
            <a:ext cx="1128673" cy="688339"/>
          </a:xfrm>
          <a:prstGeom prst="rect">
            <a:avLst/>
          </a:prstGeom>
        </p:spPr>
        <p:txBody>
          <a:bodyPr/>
          <a:lstStyle>
            <a:lvl1pPr marL="0" indent="0">
              <a:buNone/>
              <a:defRPr sz="4800">
                <a:solidFill>
                  <a:schemeClr val="bg1"/>
                </a:solidFill>
              </a:defRPr>
            </a:lvl1pPr>
          </a:lstStyle>
          <a:p>
            <a:pPr lvl="0"/>
            <a:r>
              <a:rPr lang="en-US" altLang="zh-CN" dirty="0"/>
              <a:t>01</a:t>
            </a:r>
            <a:endParaRPr lang="zh-CN" altLang="en-US" dirty="0"/>
          </a:p>
        </p:txBody>
      </p:sp>
      <p:sp>
        <p:nvSpPr>
          <p:cNvPr id="24" name="文本占位符 6"/>
          <p:cNvSpPr>
            <a:spLocks noGrp="1"/>
          </p:cNvSpPr>
          <p:nvPr>
            <p:ph type="body" sz="quarter" idx="22" hasCustomPrompt="1"/>
          </p:nvPr>
        </p:nvSpPr>
        <p:spPr>
          <a:xfrm>
            <a:off x="8779825" y="4639457"/>
            <a:ext cx="1945637" cy="438462"/>
          </a:xfrm>
          <a:prstGeom prst="rect">
            <a:avLst/>
          </a:prstGeom>
        </p:spPr>
        <p:txBody>
          <a:bodyPr/>
          <a:lstStyle>
            <a:lvl1pPr marL="0" indent="0">
              <a:buNone/>
              <a:defRPr sz="2800">
                <a:solidFill>
                  <a:schemeClr val="bg1"/>
                </a:solidFill>
              </a:defRPr>
            </a:lvl1pPr>
          </a:lstStyle>
          <a:p>
            <a:pPr lvl="0"/>
            <a:r>
              <a:rPr lang="zh-CN" altLang="en-US" dirty="0">
                <a:cs typeface="+mn-ea"/>
                <a:sym typeface="+mn-lt"/>
              </a:rPr>
              <a:t>选题背景</a:t>
            </a:r>
            <a:endParaRPr lang="zh-CN" altLang="en-US" dirty="0"/>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solidFill>
          <a:schemeClr val="accent1"/>
        </a:solidFill>
        <a:effectLst/>
      </p:bgPr>
    </p:bg>
    <p:spTree>
      <p:nvGrpSpPr>
        <p:cNvPr id="1" name=""/>
        <p:cNvGrpSpPr/>
        <p:nvPr/>
      </p:nvGrpSpPr>
      <p:grpSpPr>
        <a:xfrm>
          <a:off x="0" y="0"/>
          <a:ext cx="0" cy="0"/>
          <a:chOff x="0" y="0"/>
          <a:chExt cx="0" cy="0"/>
        </a:xfrm>
      </p:grpSpPr>
      <p:sp>
        <p:nvSpPr>
          <p:cNvPr id="27" name="矩形 6"/>
          <p:cNvSpPr/>
          <p:nvPr userDrawn="1"/>
        </p:nvSpPr>
        <p:spPr>
          <a:xfrm>
            <a:off x="571798"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6"/>
          <p:cNvSpPr/>
          <p:nvPr userDrawn="1"/>
        </p:nvSpPr>
        <p:spPr>
          <a:xfrm>
            <a:off x="3440126"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127000">
            <a:solidFill>
              <a:schemeClr val="bg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6"/>
          <p:cNvSpPr/>
          <p:nvPr userDrawn="1"/>
        </p:nvSpPr>
        <p:spPr>
          <a:xfrm>
            <a:off x="6308454"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6"/>
          <p:cNvSpPr/>
          <p:nvPr userDrawn="1"/>
        </p:nvSpPr>
        <p:spPr>
          <a:xfrm>
            <a:off x="9176782"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4" name="文本占位符 9"/>
          <p:cNvSpPr>
            <a:spLocks noGrp="1"/>
          </p:cNvSpPr>
          <p:nvPr>
            <p:ph type="body" sz="quarter" idx="14" hasCustomPrompt="1"/>
          </p:nvPr>
        </p:nvSpPr>
        <p:spPr>
          <a:xfrm>
            <a:off x="6308454" y="2460758"/>
            <a:ext cx="2464953" cy="5159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bg1"/>
                </a:solidFill>
              </a:defRPr>
            </a:lvl1pPr>
            <a:lvl2pPr algn="r">
              <a:defRPr/>
            </a:lvl2pPr>
            <a:lvl3pPr algn="r">
              <a:defRPr/>
            </a:lvl3pPr>
            <a:lvl4pPr algn="r">
              <a:defRPr/>
            </a:lvl4pPr>
            <a:lvl5pPr algn="r">
              <a:defRPr/>
            </a:lvl5pPr>
          </a:lstStyle>
          <a:p>
            <a:r>
              <a:rPr lang="en-US" altLang="zh-CN" dirty="0">
                <a:cs typeface="+mn-ea"/>
                <a:sym typeface="+mn-lt"/>
              </a:rPr>
              <a:t>Part 1</a:t>
            </a:r>
            <a:endParaRPr lang="zh-CN" altLang="en-US" dirty="0">
              <a:cs typeface="+mn-ea"/>
              <a:sym typeface="+mn-lt"/>
            </a:endParaRPr>
          </a:p>
        </p:txBody>
      </p:sp>
      <p:sp>
        <p:nvSpPr>
          <p:cNvPr id="41" name="文本占位符 40"/>
          <p:cNvSpPr>
            <a:spLocks noGrp="1"/>
          </p:cNvSpPr>
          <p:nvPr>
            <p:ph type="body" sz="quarter" idx="15" hasCustomPrompt="1"/>
          </p:nvPr>
        </p:nvSpPr>
        <p:spPr>
          <a:xfrm>
            <a:off x="6308725" y="2938529"/>
            <a:ext cx="5373573" cy="1238835"/>
          </a:xfrm>
          <a:prstGeom prst="rect">
            <a:avLst/>
          </a:prstGeom>
        </p:spPr>
        <p:txBody>
          <a:bodyPr/>
          <a:lstStyle>
            <a:lvl1pPr marL="0" indent="0">
              <a:buNone/>
              <a:defRPr sz="8800" b="1">
                <a:solidFill>
                  <a:schemeClr val="bg1"/>
                </a:solidFill>
              </a:defRPr>
            </a:lvl1pPr>
          </a:lstStyle>
          <a:p>
            <a:pPr lvl="0"/>
            <a:r>
              <a:rPr lang="zh-CN" altLang="en-US" dirty="0"/>
              <a:t>选题背景</a:t>
            </a: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solidFill>
          <a:schemeClr val="accent1"/>
        </a:solidFill>
        <a:effectLst/>
      </p:bgPr>
    </p:bg>
    <p:spTree>
      <p:nvGrpSpPr>
        <p:cNvPr id="1" name=""/>
        <p:cNvGrpSpPr/>
        <p:nvPr/>
      </p:nvGrpSpPr>
      <p:grpSpPr>
        <a:xfrm>
          <a:off x="0" y="0"/>
          <a:ext cx="0" cy="0"/>
          <a:chOff x="0" y="0"/>
          <a:chExt cx="0" cy="0"/>
        </a:xfrm>
      </p:grpSpPr>
      <p:sp>
        <p:nvSpPr>
          <p:cNvPr id="27" name="矩形 6"/>
          <p:cNvSpPr/>
          <p:nvPr userDrawn="1"/>
        </p:nvSpPr>
        <p:spPr>
          <a:xfrm>
            <a:off x="571798"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6"/>
          <p:cNvSpPr/>
          <p:nvPr userDrawn="1"/>
        </p:nvSpPr>
        <p:spPr>
          <a:xfrm>
            <a:off x="3440126"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6"/>
          <p:cNvSpPr/>
          <p:nvPr userDrawn="1"/>
        </p:nvSpPr>
        <p:spPr>
          <a:xfrm>
            <a:off x="6308454"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127000">
            <a:solidFill>
              <a:schemeClr val="bg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6"/>
          <p:cNvSpPr/>
          <p:nvPr userDrawn="1"/>
        </p:nvSpPr>
        <p:spPr>
          <a:xfrm>
            <a:off x="9176782" y="789271"/>
            <a:ext cx="2505516" cy="5279458"/>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28575">
            <a:solidFill>
              <a:schemeClr val="accent1">
                <a:lumMod val="75000"/>
              </a:schemeClr>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文本占位符 3"/>
          <p:cNvSpPr>
            <a:spLocks noGrp="1"/>
          </p:cNvSpPr>
          <p:nvPr>
            <p:ph type="body" sz="quarter" idx="10" hasCustomPrompt="1"/>
          </p:nvPr>
        </p:nvSpPr>
        <p:spPr>
          <a:xfrm>
            <a:off x="1588169" y="2957710"/>
            <a:ext cx="5834212" cy="1223169"/>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8800" b="1">
                <a:solidFill>
                  <a:schemeClr val="bg1"/>
                </a:solidFill>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cs typeface="+mn-ea"/>
                <a:sym typeface="+mn-lt"/>
              </a:rPr>
              <a:t>选题背景</a:t>
            </a:r>
          </a:p>
        </p:txBody>
      </p:sp>
      <p:sp useBgFill="1">
        <p:nvSpPr>
          <p:cNvPr id="7" name="文本占位符 9"/>
          <p:cNvSpPr>
            <a:spLocks noGrp="1"/>
          </p:cNvSpPr>
          <p:nvPr>
            <p:ph type="body" sz="quarter" idx="14" hasCustomPrompt="1"/>
          </p:nvPr>
        </p:nvSpPr>
        <p:spPr>
          <a:xfrm>
            <a:off x="4957427" y="2460758"/>
            <a:ext cx="2464953" cy="515937"/>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3600">
                <a:solidFill>
                  <a:schemeClr val="bg1"/>
                </a:solidFill>
              </a:defRPr>
            </a:lvl1pPr>
            <a:lvl2pPr algn="r">
              <a:defRPr/>
            </a:lvl2pPr>
            <a:lvl3pPr algn="r">
              <a:defRPr/>
            </a:lvl3pPr>
            <a:lvl4pPr algn="r">
              <a:defRPr/>
            </a:lvl4pPr>
            <a:lvl5pPr algn="r">
              <a:defRPr/>
            </a:lvl5pPr>
          </a:lstStyle>
          <a:p>
            <a:r>
              <a:rPr lang="en-US" altLang="zh-CN" dirty="0">
                <a:cs typeface="+mn-ea"/>
                <a:sym typeface="+mn-lt"/>
              </a:rPr>
              <a:t>Part 1</a:t>
            </a:r>
            <a:endParaRPr lang="zh-CN" altLang="en-US" dirty="0">
              <a:cs typeface="+mn-ea"/>
              <a:sym typeface="+mn-lt"/>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3" name="矩形 6"/>
          <p:cNvSpPr/>
          <p:nvPr userDrawn="1"/>
        </p:nvSpPr>
        <p:spPr>
          <a:xfrm flipH="1">
            <a:off x="598448" y="146778"/>
            <a:ext cx="364297" cy="767622"/>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76200">
            <a:solidFill>
              <a:schemeClr val="accent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占位符 4"/>
          <p:cNvSpPr>
            <a:spLocks noGrp="1"/>
          </p:cNvSpPr>
          <p:nvPr>
            <p:ph type="body" sz="quarter" idx="10" hasCustomPrompt="1"/>
          </p:nvPr>
        </p:nvSpPr>
        <p:spPr>
          <a:xfrm>
            <a:off x="780596" y="382587"/>
            <a:ext cx="2922819" cy="334105"/>
          </a:xfrm>
          <a:prstGeom prst="rect">
            <a:avLst/>
          </a:prstGeom>
        </p:spPr>
        <p:txBody>
          <a:bodyPr/>
          <a:lstStyle>
            <a:lvl1pPr marL="0" indent="0">
              <a:buNone/>
              <a:defRPr sz="2000" b="1">
                <a:solidFill>
                  <a:schemeClr val="tx1"/>
                </a:solidFill>
              </a:defRPr>
            </a:lvl1pPr>
          </a:lstStyle>
          <a:p>
            <a:pPr lvl="0"/>
            <a:r>
              <a:rPr lang="en-US" altLang="zh-CN" dirty="0"/>
              <a:t>Part One </a:t>
            </a:r>
            <a:r>
              <a:rPr lang="zh-CN" altLang="en-US" dirty="0"/>
              <a:t>选题背景</a:t>
            </a: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6"/>
          <p:cNvSpPr/>
          <p:nvPr userDrawn="1"/>
        </p:nvSpPr>
        <p:spPr>
          <a:xfrm flipH="1">
            <a:off x="598448" y="146778"/>
            <a:ext cx="364297" cy="767622"/>
          </a:xfrm>
          <a:custGeom>
            <a:avLst/>
            <a:gdLst>
              <a:gd name="connsiteX0" fmla="*/ 0 w 2520000"/>
              <a:gd name="connsiteY0" fmla="*/ 0 h 2519119"/>
              <a:gd name="connsiteX1" fmla="*/ 2520000 w 2520000"/>
              <a:gd name="connsiteY1" fmla="*/ 0 h 2519119"/>
              <a:gd name="connsiteX2" fmla="*/ 2520000 w 2520000"/>
              <a:gd name="connsiteY2" fmla="*/ 2519119 h 2519119"/>
              <a:gd name="connsiteX3" fmla="*/ 0 w 2520000"/>
              <a:gd name="connsiteY3" fmla="*/ 2519119 h 2519119"/>
              <a:gd name="connsiteX4" fmla="*/ 0 w 2520000"/>
              <a:gd name="connsiteY4" fmla="*/ 0 h 2519119"/>
              <a:gd name="connsiteX0-1" fmla="*/ 0 w 2520000"/>
              <a:gd name="connsiteY0-2" fmla="*/ 780586 h 3299705"/>
              <a:gd name="connsiteX1-3" fmla="*/ 2482829 w 2520000"/>
              <a:gd name="connsiteY1-4" fmla="*/ 0 h 3299705"/>
              <a:gd name="connsiteX2-5" fmla="*/ 2520000 w 2520000"/>
              <a:gd name="connsiteY2-6" fmla="*/ 3299705 h 3299705"/>
              <a:gd name="connsiteX3-7" fmla="*/ 0 w 2520000"/>
              <a:gd name="connsiteY3-8" fmla="*/ 3299705 h 3299705"/>
              <a:gd name="connsiteX4-9" fmla="*/ 0 w 2520000"/>
              <a:gd name="connsiteY4-10" fmla="*/ 780586 h 3299705"/>
              <a:gd name="connsiteX0-11" fmla="*/ 0 w 2527434"/>
              <a:gd name="connsiteY0-12" fmla="*/ 780586 h 4080290"/>
              <a:gd name="connsiteX1-13" fmla="*/ 2482829 w 2527434"/>
              <a:gd name="connsiteY1-14" fmla="*/ 0 h 4080290"/>
              <a:gd name="connsiteX2-15" fmla="*/ 2527434 w 2527434"/>
              <a:gd name="connsiteY2-16" fmla="*/ 4080290 h 4080290"/>
              <a:gd name="connsiteX3-17" fmla="*/ 0 w 2527434"/>
              <a:gd name="connsiteY3-18" fmla="*/ 3299705 h 4080290"/>
              <a:gd name="connsiteX4-19" fmla="*/ 0 w 2527434"/>
              <a:gd name="connsiteY4-20" fmla="*/ 780586 h 40802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7434" h="4080290">
                <a:moveTo>
                  <a:pt x="0" y="780586"/>
                </a:moveTo>
                <a:lnTo>
                  <a:pt x="2482829" y="0"/>
                </a:lnTo>
                <a:lnTo>
                  <a:pt x="2527434" y="4080290"/>
                </a:lnTo>
                <a:lnTo>
                  <a:pt x="0" y="3299705"/>
                </a:lnTo>
                <a:lnTo>
                  <a:pt x="0" y="780586"/>
                </a:lnTo>
                <a:close/>
              </a:path>
            </a:pathLst>
          </a:custGeom>
          <a:noFill/>
          <a:ln w="76200">
            <a:solidFill>
              <a:schemeClr val="accent1"/>
            </a:solidFill>
            <a:bevel/>
          </a:ln>
          <a:scene3d>
            <a:camera prst="orthographicFront">
              <a:rot lat="0" lon="2159993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占位符 4"/>
          <p:cNvSpPr>
            <a:spLocks noGrp="1"/>
          </p:cNvSpPr>
          <p:nvPr>
            <p:ph type="body" sz="quarter" idx="10" hasCustomPrompt="1"/>
          </p:nvPr>
        </p:nvSpPr>
        <p:spPr>
          <a:xfrm>
            <a:off x="780596" y="382587"/>
            <a:ext cx="2922819" cy="334105"/>
          </a:xfrm>
          <a:prstGeom prst="rect">
            <a:avLst/>
          </a:prstGeom>
        </p:spPr>
        <p:txBody>
          <a:bodyPr/>
          <a:lstStyle>
            <a:lvl1pPr marL="0" indent="0">
              <a:buNone/>
              <a:defRPr sz="2000" b="1">
                <a:solidFill>
                  <a:schemeClr val="tx1"/>
                </a:solidFill>
              </a:defRPr>
            </a:lvl1pPr>
          </a:lstStyle>
          <a:p>
            <a:pPr lvl="0"/>
            <a:r>
              <a:rPr lang="en-US" altLang="zh-CN" dirty="0"/>
              <a:t>Part One </a:t>
            </a:r>
            <a:r>
              <a:rPr lang="zh-CN" altLang="en-US" dirty="0"/>
              <a:t>选题背景</a:t>
            </a:r>
          </a:p>
        </p:txBody>
      </p:sp>
      <p:pic>
        <p:nvPicPr>
          <p:cNvPr id="1028" name="Picture 4" descr="http://dc.office.msn.com.cn/t/55/C5C76DF4400E1ACCA58814E7A7473E0F.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076" b="39613"/>
          <a:stretch>
            <a:fillRect/>
          </a:stretch>
        </p:blipFill>
        <p:spPr bwMode="auto">
          <a:xfrm>
            <a:off x="0" y="3429001"/>
            <a:ext cx="12192000" cy="35179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0" y="3176337"/>
            <a:ext cx="12192000" cy="702644"/>
          </a:xfrm>
          <a:prstGeom prst="rect">
            <a:avLst/>
          </a:prstGeom>
          <a:gradFill flip="none" rotWithShape="1">
            <a:gsLst>
              <a:gs pos="100000">
                <a:schemeClr val="accent3"/>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3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8.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73660" y="3217545"/>
            <a:ext cx="11663680" cy="1218565"/>
          </a:xfrm>
        </p:spPr>
        <p:txBody>
          <a:bodyPr/>
          <a:lstStyle/>
          <a:p>
            <a:r>
              <a:rPr lang="zh-CN" altLang="en-US" sz="5400" b="1" dirty="0">
                <a:sym typeface="经典繁仿黑" pitchFamily="1" charset="-122"/>
              </a:rPr>
              <a:t>“火瞳”可视图像早期火灾报警系统</a:t>
            </a:r>
            <a:endParaRPr lang="en-US" altLang="zh-CN" sz="4000" b="1" dirty="0">
              <a:sym typeface="经典繁仿黑" pitchFamily="1" charset="-122"/>
            </a:endParaRPr>
          </a:p>
          <a:p>
            <a:endParaRPr lang="zh-CN" altLang="en-US" sz="4000" b="1" dirty="0">
              <a:sym typeface="经典繁仿黑" pitchFamily="1" charset="-122"/>
            </a:endParaRPr>
          </a:p>
        </p:txBody>
      </p:sp>
      <p:sp>
        <p:nvSpPr>
          <p:cNvPr id="4" name="文本框 3"/>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1</a:t>
            </a:r>
          </a:p>
        </p:txBody>
      </p:sp>
      <p:pic>
        <p:nvPicPr>
          <p:cNvPr id="3" name="图片 2"/>
          <p:cNvPicPr>
            <a:picLocks noChangeAspect="1"/>
          </p:cNvPicPr>
          <p:nvPr/>
        </p:nvPicPr>
        <p:blipFill>
          <a:blip r:embed="rId3"/>
          <a:stretch>
            <a:fillRect/>
          </a:stretch>
        </p:blipFill>
        <p:spPr>
          <a:xfrm>
            <a:off x="280670" y="92710"/>
            <a:ext cx="892175" cy="89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930303"/>
            <a:ext cx="10684666" cy="2522855"/>
          </a:xfrm>
          <a:prstGeom prst="rect">
            <a:avLst/>
          </a:prstGeom>
        </p:spPr>
        <p:txBody>
          <a:bodyPr wrap="square" numCol="1" spcCol="360000">
            <a:spAutoFit/>
          </a:bodyPr>
          <a:lstStyle/>
          <a:p>
            <a:pPr>
              <a:lnSpc>
                <a:spcPct val="150000"/>
              </a:lnSpc>
            </a:pPr>
            <a:r>
              <a:rPr lang="zh-CN" altLang="en-US" sz="2000" dirty="0"/>
              <a:t>（</a:t>
            </a:r>
            <a:r>
              <a:rPr lang="en-US" altLang="zh-CN" sz="2000" dirty="0"/>
              <a:t>3</a:t>
            </a:r>
            <a:r>
              <a:rPr lang="zh-CN" altLang="en-US" sz="2000" dirty="0"/>
              <a:t>）</a:t>
            </a:r>
            <a:r>
              <a:rPr lang="zh-CN" altLang="en-US" sz="2800" dirty="0"/>
              <a:t>地铁系统</a:t>
            </a:r>
            <a:r>
              <a:rPr lang="zh-CN" altLang="en-US" sz="2000" dirty="0"/>
              <a:t>：站台、站厅、停车列检库、重要设备间</a:t>
            </a:r>
            <a:endParaRPr lang="en-US" altLang="zh-CN" sz="2000" dirty="0"/>
          </a:p>
          <a:p>
            <a:pPr>
              <a:lnSpc>
                <a:spcPct val="150000"/>
              </a:lnSpc>
            </a:pPr>
            <a:r>
              <a:rPr lang="en-US" altLang="zh-CN" sz="2000" dirty="0"/>
              <a:t>  </a:t>
            </a:r>
            <a:r>
              <a:rPr lang="zh-CN" altLang="en-US" sz="2000" dirty="0"/>
              <a:t>适用理由：由于地铁的有通风系统的影响，传感器跟烟雾报警器无法及时的探测报警。因此需要采用视觉的方式</a:t>
            </a:r>
            <a:r>
              <a:rPr lang="en-US" altLang="zh-CN" sz="2000" dirty="0"/>
              <a:t>  </a:t>
            </a:r>
          </a:p>
          <a:p>
            <a:pPr>
              <a:lnSpc>
                <a:spcPct val="150000"/>
              </a:lnSpc>
            </a:pPr>
            <a:r>
              <a:rPr lang="zh-CN" altLang="en-US" sz="2000" dirty="0"/>
              <a:t>典型案例：</a:t>
            </a:r>
            <a:r>
              <a:rPr lang="zh-CN" altLang="en-US" sz="2000" dirty="0">
                <a:solidFill>
                  <a:schemeClr val="tx1"/>
                </a:solidFill>
              </a:rPr>
              <a:t>南京五塘村站，</a:t>
            </a:r>
            <a:r>
              <a:rPr lang="zh-CN" altLang="en-US" sz="2000" dirty="0"/>
              <a:t>南京旭日景城站</a:t>
            </a:r>
            <a:endParaRPr lang="en-US" altLang="zh-CN" sz="2000" dirty="0"/>
          </a:p>
          <a:p>
            <a:pPr algn="just" defTabSz="608965">
              <a:lnSpc>
                <a:spcPct val="130000"/>
              </a:lnSpc>
            </a:pPr>
            <a:endParaRPr lang="zh-CN" altLang="en-US" sz="2000" dirty="0">
              <a:solidFill>
                <a:schemeClr val="tx1">
                  <a:lumMod val="85000"/>
                  <a:lumOff val="15000"/>
                </a:schemeClr>
              </a:solidFill>
              <a:cs typeface="+mn-ea"/>
              <a:sym typeface="+mn-lt"/>
            </a:endParaRPr>
          </a:p>
        </p:txBody>
      </p:sp>
      <p:sp>
        <p:nvSpPr>
          <p:cNvPr id="2" name="文本框 1"/>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9</a:t>
            </a:r>
          </a:p>
        </p:txBody>
      </p:sp>
      <p:pic>
        <p:nvPicPr>
          <p:cNvPr id="5" name="图片 4"/>
          <p:cNvPicPr>
            <a:picLocks noChangeAspect="1"/>
          </p:cNvPicPr>
          <p:nvPr/>
        </p:nvPicPr>
        <p:blipFill>
          <a:blip r:embed="rId3"/>
          <a:stretch>
            <a:fillRect/>
          </a:stretch>
        </p:blipFill>
        <p:spPr>
          <a:xfrm>
            <a:off x="280670" y="92710"/>
            <a:ext cx="892175" cy="892175"/>
          </a:xfrm>
          <a:prstGeom prst="rect">
            <a:avLst/>
          </a:prstGeom>
        </p:spPr>
      </p:pic>
      <p:pic>
        <p:nvPicPr>
          <p:cNvPr id="7" name="Picture 6" descr="A smoke coming out of a building&#10;&#10;Description automatically generated">
            <a:extLst>
              <a:ext uri="{FF2B5EF4-FFF2-40B4-BE49-F238E27FC236}">
                <a16:creationId xmlns:a16="http://schemas.microsoft.com/office/drawing/2014/main" id="{2F956976-D723-9A73-303F-531B65B18CD8}"/>
              </a:ext>
            </a:extLst>
          </p:cNvPr>
          <p:cNvPicPr>
            <a:picLocks noChangeAspect="1"/>
          </p:cNvPicPr>
          <p:nvPr/>
        </p:nvPicPr>
        <p:blipFill>
          <a:blip r:embed="rId4"/>
          <a:stretch>
            <a:fillRect/>
          </a:stretch>
        </p:blipFill>
        <p:spPr>
          <a:xfrm>
            <a:off x="6163541" y="3428998"/>
            <a:ext cx="4568190" cy="2857689"/>
          </a:xfrm>
          <a:prstGeom prst="rect">
            <a:avLst/>
          </a:prstGeom>
        </p:spPr>
      </p:pic>
      <p:pic>
        <p:nvPicPr>
          <p:cNvPr id="9" name="Picture 8" descr="A collage of people in a subway station&#10;&#10;Description automatically generated">
            <a:extLst>
              <a:ext uri="{FF2B5EF4-FFF2-40B4-BE49-F238E27FC236}">
                <a16:creationId xmlns:a16="http://schemas.microsoft.com/office/drawing/2014/main" id="{BE90DCDA-9722-7130-9DC5-B273682D17A0}"/>
              </a:ext>
            </a:extLst>
          </p:cNvPr>
          <p:cNvPicPr>
            <a:picLocks noChangeAspect="1"/>
          </p:cNvPicPr>
          <p:nvPr/>
        </p:nvPicPr>
        <p:blipFill>
          <a:blip r:embed="rId5"/>
          <a:stretch>
            <a:fillRect/>
          </a:stretch>
        </p:blipFill>
        <p:spPr>
          <a:xfrm>
            <a:off x="883919" y="3428999"/>
            <a:ext cx="5176299" cy="2893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985962"/>
            <a:ext cx="10684666" cy="2122805"/>
          </a:xfrm>
          <a:prstGeom prst="rect">
            <a:avLst/>
          </a:prstGeom>
        </p:spPr>
        <p:txBody>
          <a:bodyPr wrap="square" numCol="1" spcCol="360000">
            <a:spAutoFit/>
          </a:bodyPr>
          <a:lstStyle/>
          <a:p>
            <a:pPr>
              <a:lnSpc>
                <a:spcPct val="150000"/>
              </a:lnSpc>
            </a:pPr>
            <a:r>
              <a:rPr lang="zh-CN" altLang="en-US" sz="2000" dirty="0"/>
              <a:t>（</a:t>
            </a:r>
            <a:r>
              <a:rPr lang="en-US" altLang="zh-CN" sz="2000" dirty="0"/>
              <a:t>4</a:t>
            </a:r>
            <a:r>
              <a:rPr lang="zh-CN" altLang="en-US" sz="2000" dirty="0"/>
              <a:t>）</a:t>
            </a:r>
            <a:r>
              <a:rPr lang="zh-CN" altLang="en-US" sz="2800" dirty="0"/>
              <a:t>公路隧道系统</a:t>
            </a:r>
            <a:r>
              <a:rPr lang="zh-CN" altLang="en-US" sz="2000" dirty="0"/>
              <a:t>：通车隧道、疏散通道</a:t>
            </a:r>
            <a:endParaRPr lang="en-US" altLang="zh-CN" sz="2000" dirty="0"/>
          </a:p>
          <a:p>
            <a:pPr>
              <a:lnSpc>
                <a:spcPct val="150000"/>
              </a:lnSpc>
            </a:pPr>
            <a:r>
              <a:rPr lang="en-US" altLang="zh-CN" sz="2000" dirty="0"/>
              <a:t>  </a:t>
            </a:r>
            <a:r>
              <a:rPr lang="zh-CN" altLang="en-US" sz="2000" dirty="0"/>
              <a:t>适用理由：由于行车隧道内风速较大，传统火灾报警系统报警速度很慢，而车辆燃油易燃易</a:t>
            </a:r>
          </a:p>
          <a:p>
            <a:pPr>
              <a:lnSpc>
                <a:spcPct val="150000"/>
              </a:lnSpc>
            </a:pPr>
            <a:r>
              <a:rPr lang="zh-CN" altLang="en-US" sz="2000" dirty="0"/>
              <a:t>                   爆，一旦发生火灾，很容易造成大的灾难。</a:t>
            </a:r>
            <a:r>
              <a:rPr lang="en-US" altLang="zh-CN" sz="2000" dirty="0"/>
              <a:t>         </a:t>
            </a:r>
          </a:p>
          <a:p>
            <a:pPr>
              <a:lnSpc>
                <a:spcPct val="150000"/>
              </a:lnSpc>
            </a:pPr>
            <a:r>
              <a:rPr lang="en-US" altLang="zh-CN" sz="2000" dirty="0"/>
              <a:t>  </a:t>
            </a:r>
            <a:r>
              <a:rPr lang="zh-CN" altLang="en-US" sz="2000" dirty="0"/>
              <a:t>典型案例：</a:t>
            </a:r>
            <a:r>
              <a:rPr lang="zh-CN" altLang="en-US" sz="2000" dirty="0">
                <a:sym typeface="+mn-lt"/>
              </a:rPr>
              <a:t>湘雅路隧道，桑龙高速雷家山隧道</a:t>
            </a:r>
          </a:p>
        </p:txBody>
      </p:sp>
      <p:sp>
        <p:nvSpPr>
          <p:cNvPr id="2" name="文本框 1"/>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11</a:t>
            </a:r>
          </a:p>
        </p:txBody>
      </p:sp>
      <p:pic>
        <p:nvPicPr>
          <p:cNvPr id="5" name="图片 4"/>
          <p:cNvPicPr>
            <a:picLocks noChangeAspect="1"/>
          </p:cNvPicPr>
          <p:nvPr/>
        </p:nvPicPr>
        <p:blipFill>
          <a:blip r:embed="rId3"/>
          <a:stretch>
            <a:fillRect/>
          </a:stretch>
        </p:blipFill>
        <p:spPr>
          <a:xfrm>
            <a:off x="280670" y="92710"/>
            <a:ext cx="892175" cy="892175"/>
          </a:xfrm>
          <a:prstGeom prst="rect">
            <a:avLst/>
          </a:prstGeom>
        </p:spPr>
      </p:pic>
      <p:pic>
        <p:nvPicPr>
          <p:cNvPr id="3" name="图片 2"/>
          <p:cNvPicPr/>
          <p:nvPr/>
        </p:nvPicPr>
        <p:blipFill>
          <a:blip r:embed="rId4"/>
          <a:stretch>
            <a:fillRect/>
          </a:stretch>
        </p:blipFill>
        <p:spPr>
          <a:xfrm>
            <a:off x="1181100" y="3923607"/>
            <a:ext cx="4197235" cy="2708968"/>
          </a:xfrm>
          <a:prstGeom prst="rect">
            <a:avLst/>
          </a:prstGeom>
        </p:spPr>
      </p:pic>
      <p:pic>
        <p:nvPicPr>
          <p:cNvPr id="4" name="图片 3"/>
          <p:cNvPicPr/>
          <p:nvPr/>
        </p:nvPicPr>
        <p:blipFill>
          <a:blip r:embed="rId5"/>
          <a:stretch>
            <a:fillRect/>
          </a:stretch>
        </p:blipFill>
        <p:spPr>
          <a:xfrm>
            <a:off x="6120765" y="3923607"/>
            <a:ext cx="4070639" cy="2708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1001864"/>
            <a:ext cx="10684666" cy="2768600"/>
          </a:xfrm>
          <a:prstGeom prst="rect">
            <a:avLst/>
          </a:prstGeom>
        </p:spPr>
        <p:txBody>
          <a:bodyPr wrap="square" numCol="1" spcCol="360000">
            <a:spAutoFit/>
          </a:bodyPr>
          <a:lstStyle/>
          <a:p>
            <a:pPr>
              <a:lnSpc>
                <a:spcPct val="150000"/>
              </a:lnSpc>
            </a:pPr>
            <a:r>
              <a:rPr lang="zh-CN" altLang="en-US" sz="2000" dirty="0"/>
              <a:t>（</a:t>
            </a:r>
            <a:r>
              <a:rPr lang="en-US" altLang="zh-CN" sz="2000" dirty="0"/>
              <a:t>5</a:t>
            </a:r>
            <a:r>
              <a:rPr lang="zh-CN" altLang="en-US" sz="2000" dirty="0"/>
              <a:t>）</a:t>
            </a:r>
            <a:r>
              <a:rPr lang="zh-CN" altLang="en-US" sz="2800" dirty="0"/>
              <a:t>充电桩</a:t>
            </a:r>
            <a:r>
              <a:rPr lang="zh-CN" altLang="en-US" sz="2000" dirty="0"/>
              <a:t>：充电桩站点，公交公司，社会停车场</a:t>
            </a:r>
            <a:endParaRPr lang="en-US" altLang="zh-CN" sz="2000" dirty="0"/>
          </a:p>
          <a:p>
            <a:pPr>
              <a:lnSpc>
                <a:spcPct val="150000"/>
              </a:lnSpc>
            </a:pPr>
            <a:r>
              <a:rPr lang="en-US" altLang="zh-CN" sz="2000" dirty="0"/>
              <a:t>  </a:t>
            </a:r>
            <a:r>
              <a:rPr lang="zh-CN" altLang="en-US" sz="2000" dirty="0"/>
              <a:t>适用理由：</a:t>
            </a:r>
            <a:r>
              <a:rPr lang="zh-CN" altLang="en-US" sz="2000">
                <a:sym typeface="+mn-ea"/>
              </a:rPr>
              <a:t>新能源汽车充电过程中容易发生起火，我们的系统可以快速检测到早期的烟雾，以及火焰，达到快速报警的目的。</a:t>
            </a:r>
            <a:r>
              <a:rPr lang="en-US" altLang="zh-CN" sz="2000" dirty="0"/>
              <a:t>      </a:t>
            </a:r>
          </a:p>
          <a:p>
            <a:pPr>
              <a:lnSpc>
                <a:spcPct val="150000"/>
              </a:lnSpc>
            </a:pPr>
            <a:r>
              <a:rPr lang="en-US" altLang="zh-CN" sz="2000" dirty="0"/>
              <a:t>  </a:t>
            </a:r>
            <a:r>
              <a:rPr lang="zh-CN" altLang="en-US" sz="2000" dirty="0"/>
              <a:t>典型案例：</a:t>
            </a:r>
            <a:r>
              <a:rPr lang="zh-CN" altLang="en-US" sz="2000" dirty="0">
                <a:sym typeface="+mn-ea"/>
              </a:rPr>
              <a:t>长沙天心工业园区，长沙万科城市花园停车场</a:t>
            </a:r>
            <a:endParaRPr lang="en-US" altLang="zh-CN" sz="2800" dirty="0"/>
          </a:p>
          <a:p>
            <a:pPr>
              <a:lnSpc>
                <a:spcPct val="150000"/>
              </a:lnSpc>
            </a:pPr>
            <a:endParaRPr lang="zh-CN" altLang="en-US" sz="2800" dirty="0">
              <a:solidFill>
                <a:schemeClr val="tx1">
                  <a:lumMod val="85000"/>
                  <a:lumOff val="15000"/>
                </a:schemeClr>
              </a:solidFill>
              <a:cs typeface="+mn-ea"/>
              <a:sym typeface="+mn-lt"/>
            </a:endParaRPr>
          </a:p>
        </p:txBody>
      </p:sp>
      <p:sp>
        <p:nvSpPr>
          <p:cNvPr id="2" name="文本框 1"/>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12</a:t>
            </a:r>
          </a:p>
        </p:txBody>
      </p:sp>
      <p:pic>
        <p:nvPicPr>
          <p:cNvPr id="6" name="图片 5"/>
          <p:cNvPicPr>
            <a:picLocks noChangeAspect="1"/>
          </p:cNvPicPr>
          <p:nvPr/>
        </p:nvPicPr>
        <p:blipFill>
          <a:blip r:embed="rId3"/>
          <a:stretch>
            <a:fillRect/>
          </a:stretch>
        </p:blipFill>
        <p:spPr>
          <a:xfrm>
            <a:off x="280670" y="92710"/>
            <a:ext cx="892175" cy="892175"/>
          </a:xfrm>
          <a:prstGeom prst="rect">
            <a:avLst/>
          </a:prstGeom>
        </p:spPr>
      </p:pic>
      <p:pic>
        <p:nvPicPr>
          <p:cNvPr id="4" name="图片 3"/>
          <p:cNvPicPr>
            <a:picLocks noChangeAspect="1"/>
          </p:cNvPicPr>
          <p:nvPr/>
        </p:nvPicPr>
        <p:blipFill>
          <a:blip r:embed="rId4"/>
          <a:stretch>
            <a:fillRect/>
          </a:stretch>
        </p:blipFill>
        <p:spPr>
          <a:xfrm>
            <a:off x="1085850" y="3848100"/>
            <a:ext cx="4672965" cy="2386330"/>
          </a:xfrm>
          <a:prstGeom prst="rect">
            <a:avLst/>
          </a:prstGeom>
        </p:spPr>
      </p:pic>
      <p:pic>
        <p:nvPicPr>
          <p:cNvPr id="5" name="图片 4"/>
          <p:cNvPicPr>
            <a:picLocks noChangeAspect="1"/>
          </p:cNvPicPr>
          <p:nvPr/>
        </p:nvPicPr>
        <p:blipFill>
          <a:blip r:embed="rId5"/>
          <a:stretch>
            <a:fillRect/>
          </a:stretch>
        </p:blipFill>
        <p:spPr>
          <a:xfrm>
            <a:off x="6781165" y="3731895"/>
            <a:ext cx="3255010" cy="2649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1001864"/>
            <a:ext cx="10684666" cy="2122805"/>
          </a:xfrm>
          <a:prstGeom prst="rect">
            <a:avLst/>
          </a:prstGeom>
        </p:spPr>
        <p:txBody>
          <a:bodyPr wrap="square" numCol="1" spcCol="360000">
            <a:spAutoFit/>
          </a:bodyPr>
          <a:lstStyle/>
          <a:p>
            <a:pPr>
              <a:lnSpc>
                <a:spcPct val="150000"/>
              </a:lnSpc>
            </a:pPr>
            <a:r>
              <a:rPr lang="zh-CN" altLang="en-US" sz="2000" dirty="0"/>
              <a:t>（</a:t>
            </a:r>
            <a:r>
              <a:rPr lang="en-US" altLang="zh-CN" sz="2000" dirty="0"/>
              <a:t>5</a:t>
            </a:r>
            <a:r>
              <a:rPr lang="zh-CN" altLang="en-US" sz="2000" dirty="0"/>
              <a:t>）</a:t>
            </a:r>
            <a:r>
              <a:rPr lang="zh-CN" altLang="en-US" sz="2800" dirty="0"/>
              <a:t>室内高大空间建筑</a:t>
            </a:r>
            <a:r>
              <a:rPr lang="en-US" altLang="zh-CN" sz="2000" dirty="0"/>
              <a:t> </a:t>
            </a:r>
            <a:r>
              <a:rPr lang="zh-CN" altLang="en-US" sz="2000" dirty="0"/>
              <a:t>：园区，酒店，机场</a:t>
            </a:r>
            <a:endParaRPr lang="en-US" altLang="zh-CN" sz="2000" dirty="0"/>
          </a:p>
          <a:p>
            <a:pPr>
              <a:lnSpc>
                <a:spcPct val="150000"/>
              </a:lnSpc>
            </a:pPr>
            <a:r>
              <a:rPr lang="en-US" altLang="zh-CN" sz="2000" dirty="0"/>
              <a:t>  </a:t>
            </a:r>
            <a:r>
              <a:rPr lang="zh-CN" altLang="en-US" sz="2000" dirty="0"/>
              <a:t>适用理由：目前传统的感温探头的高度限制是</a:t>
            </a:r>
            <a:r>
              <a:rPr lang="en-US" altLang="zh-CN" sz="2000" dirty="0"/>
              <a:t>8</a:t>
            </a:r>
            <a:r>
              <a:rPr lang="zh-CN" altLang="en-US" sz="2000" dirty="0"/>
              <a:t>米，感烟探头的高度限制是</a:t>
            </a:r>
            <a:r>
              <a:rPr lang="en-US" altLang="zh-CN" sz="2000" dirty="0"/>
              <a:t>12</a:t>
            </a:r>
            <a:r>
              <a:rPr lang="zh-CN" altLang="en-US" sz="2000" dirty="0"/>
              <a:t>米，一旦室内空间超过了这个高度，现有的火灾报警系统就很难发状</a:t>
            </a:r>
            <a:r>
              <a:rPr lang="en-US" altLang="zh-CN" sz="2000" dirty="0"/>
              <a:t>       </a:t>
            </a:r>
          </a:p>
          <a:p>
            <a:pPr>
              <a:lnSpc>
                <a:spcPct val="150000"/>
              </a:lnSpc>
            </a:pPr>
            <a:r>
              <a:rPr lang="en-US" altLang="zh-CN" sz="2000" dirty="0"/>
              <a:t>  </a:t>
            </a:r>
            <a:r>
              <a:rPr lang="zh-CN" altLang="en-US" sz="2000" dirty="0"/>
              <a:t>典型案例：浦东机场，梅溪湖国际文化艺术中心，长沙体育馆</a:t>
            </a:r>
          </a:p>
        </p:txBody>
      </p:sp>
      <p:sp>
        <p:nvSpPr>
          <p:cNvPr id="2" name="文本框 1"/>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12</a:t>
            </a:r>
          </a:p>
        </p:txBody>
      </p:sp>
      <p:pic>
        <p:nvPicPr>
          <p:cNvPr id="6" name="图片 5"/>
          <p:cNvPicPr>
            <a:picLocks noChangeAspect="1"/>
          </p:cNvPicPr>
          <p:nvPr/>
        </p:nvPicPr>
        <p:blipFill>
          <a:blip r:embed="rId3"/>
          <a:stretch>
            <a:fillRect/>
          </a:stretch>
        </p:blipFill>
        <p:spPr>
          <a:xfrm>
            <a:off x="280670" y="92710"/>
            <a:ext cx="892175" cy="892175"/>
          </a:xfrm>
          <a:prstGeom prst="rect">
            <a:avLst/>
          </a:prstGeom>
        </p:spPr>
      </p:pic>
      <p:pic>
        <p:nvPicPr>
          <p:cNvPr id="5" name="图片 4"/>
          <p:cNvPicPr>
            <a:picLocks noChangeAspect="1"/>
          </p:cNvPicPr>
          <p:nvPr/>
        </p:nvPicPr>
        <p:blipFill>
          <a:blip r:embed="rId4"/>
          <a:stretch>
            <a:fillRect/>
          </a:stretch>
        </p:blipFill>
        <p:spPr>
          <a:xfrm>
            <a:off x="4336415" y="3833495"/>
            <a:ext cx="3223895" cy="2358390"/>
          </a:xfrm>
          <a:prstGeom prst="rect">
            <a:avLst/>
          </a:prstGeom>
        </p:spPr>
      </p:pic>
      <p:pic>
        <p:nvPicPr>
          <p:cNvPr id="8" name="图片 7"/>
          <p:cNvPicPr>
            <a:picLocks noChangeAspect="1"/>
          </p:cNvPicPr>
          <p:nvPr/>
        </p:nvPicPr>
        <p:blipFill>
          <a:blip r:embed="rId5"/>
          <a:stretch>
            <a:fillRect/>
          </a:stretch>
        </p:blipFill>
        <p:spPr>
          <a:xfrm>
            <a:off x="885825" y="3833495"/>
            <a:ext cx="3162935" cy="2357755"/>
          </a:xfrm>
          <a:prstGeom prst="rect">
            <a:avLst/>
          </a:prstGeom>
        </p:spPr>
      </p:pic>
      <p:pic>
        <p:nvPicPr>
          <p:cNvPr id="9" name="图片 8"/>
          <p:cNvPicPr>
            <a:picLocks noChangeAspect="1"/>
          </p:cNvPicPr>
          <p:nvPr/>
        </p:nvPicPr>
        <p:blipFill>
          <a:blip r:embed="rId6"/>
          <a:stretch>
            <a:fillRect/>
          </a:stretch>
        </p:blipFill>
        <p:spPr>
          <a:xfrm>
            <a:off x="8048625" y="3833495"/>
            <a:ext cx="2604135" cy="2388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1001864"/>
            <a:ext cx="10684666" cy="2122805"/>
          </a:xfrm>
          <a:prstGeom prst="rect">
            <a:avLst/>
          </a:prstGeom>
        </p:spPr>
        <p:txBody>
          <a:bodyPr wrap="square" numCol="1" spcCol="360000">
            <a:spAutoFit/>
          </a:bodyPr>
          <a:lstStyle/>
          <a:p>
            <a:pPr>
              <a:lnSpc>
                <a:spcPct val="150000"/>
              </a:lnSpc>
            </a:pPr>
            <a:r>
              <a:rPr lang="zh-CN" altLang="en-US" sz="2000" dirty="0"/>
              <a:t>（</a:t>
            </a:r>
            <a:r>
              <a:rPr lang="en-US" altLang="zh-CN" sz="2000" dirty="0"/>
              <a:t>6</a:t>
            </a:r>
            <a:r>
              <a:rPr lang="zh-CN" altLang="en-US" sz="2000" dirty="0"/>
              <a:t>）</a:t>
            </a:r>
            <a:r>
              <a:rPr lang="zh-CN" altLang="en-US" sz="2800" dirty="0"/>
              <a:t>化工厂，面粉厂</a:t>
            </a:r>
            <a:endParaRPr lang="en-US" altLang="zh-CN" sz="2000" dirty="0"/>
          </a:p>
          <a:p>
            <a:pPr>
              <a:lnSpc>
                <a:spcPct val="150000"/>
              </a:lnSpc>
            </a:pPr>
            <a:r>
              <a:rPr lang="en-US" altLang="zh-CN" sz="2000" dirty="0"/>
              <a:t>  </a:t>
            </a:r>
            <a:r>
              <a:rPr lang="zh-CN" altLang="en-US" sz="2000" dirty="0"/>
              <a:t>适用理由：化工厂以及面粉厂</a:t>
            </a:r>
            <a:r>
              <a:rPr lang="en-US" altLang="zh-CN" sz="2000" dirty="0"/>
              <a:t> </a:t>
            </a:r>
            <a:r>
              <a:rPr lang="zh-CN" altLang="en-US" sz="2000" dirty="0"/>
              <a:t>有很多的物品易燃易爆的材料，需要在早期就快速识别到快眼，避免火势蔓延后爆炸。</a:t>
            </a:r>
            <a:r>
              <a:rPr lang="en-US" altLang="zh-CN" sz="2000" dirty="0"/>
              <a:t>   </a:t>
            </a:r>
          </a:p>
          <a:p>
            <a:pPr algn="l">
              <a:lnSpc>
                <a:spcPct val="150000"/>
              </a:lnSpc>
              <a:buClrTx/>
              <a:buSzTx/>
              <a:buFontTx/>
            </a:pPr>
            <a:r>
              <a:rPr lang="en-US" altLang="zh-CN" sz="2000" dirty="0"/>
              <a:t>  </a:t>
            </a:r>
            <a:r>
              <a:rPr lang="zh-CN" altLang="en-US" sz="2000" dirty="0"/>
              <a:t>典型案例：</a:t>
            </a:r>
            <a:r>
              <a:rPr lang="zh-CN" altLang="en-US" sz="2000" dirty="0">
                <a:sym typeface="+mn-lt"/>
              </a:rPr>
              <a:t>中国石化集团南京化学工业有限公司，南京第二面粉厂</a:t>
            </a:r>
          </a:p>
        </p:txBody>
      </p:sp>
      <p:sp>
        <p:nvSpPr>
          <p:cNvPr id="2" name="文本框 1"/>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13</a:t>
            </a:r>
          </a:p>
        </p:txBody>
      </p:sp>
      <p:pic>
        <p:nvPicPr>
          <p:cNvPr id="5" name="图片 4"/>
          <p:cNvPicPr>
            <a:picLocks noChangeAspect="1"/>
          </p:cNvPicPr>
          <p:nvPr/>
        </p:nvPicPr>
        <p:blipFill>
          <a:blip r:embed="rId3"/>
          <a:stretch>
            <a:fillRect/>
          </a:stretch>
        </p:blipFill>
        <p:spPr>
          <a:xfrm>
            <a:off x="280670" y="92710"/>
            <a:ext cx="892175" cy="892175"/>
          </a:xfrm>
          <a:prstGeom prst="rect">
            <a:avLst/>
          </a:prstGeom>
        </p:spPr>
      </p:pic>
      <p:pic>
        <p:nvPicPr>
          <p:cNvPr id="3" name="图片 2"/>
          <p:cNvPicPr/>
          <p:nvPr/>
        </p:nvPicPr>
        <p:blipFill>
          <a:blip r:embed="rId4"/>
          <a:stretch>
            <a:fillRect/>
          </a:stretch>
        </p:blipFill>
        <p:spPr>
          <a:xfrm>
            <a:off x="1111885" y="4226560"/>
            <a:ext cx="2564130" cy="2270760"/>
          </a:xfrm>
          <a:prstGeom prst="rect">
            <a:avLst/>
          </a:prstGeom>
        </p:spPr>
      </p:pic>
      <p:pic>
        <p:nvPicPr>
          <p:cNvPr id="4" name="图片 3"/>
          <p:cNvPicPr/>
          <p:nvPr/>
        </p:nvPicPr>
        <p:blipFill>
          <a:blip r:embed="rId5"/>
          <a:stretch>
            <a:fillRect/>
          </a:stretch>
        </p:blipFill>
        <p:spPr>
          <a:xfrm>
            <a:off x="4359910" y="4290695"/>
            <a:ext cx="2804160" cy="2125345"/>
          </a:xfrm>
          <a:prstGeom prst="rect">
            <a:avLst/>
          </a:prstGeom>
        </p:spPr>
      </p:pic>
      <p:pic>
        <p:nvPicPr>
          <p:cNvPr id="6" name="图片 5"/>
          <p:cNvPicPr>
            <a:picLocks noChangeAspect="1"/>
          </p:cNvPicPr>
          <p:nvPr/>
        </p:nvPicPr>
        <p:blipFill>
          <a:blip r:embed="rId6"/>
          <a:stretch>
            <a:fillRect/>
          </a:stretch>
        </p:blipFill>
        <p:spPr>
          <a:xfrm>
            <a:off x="7798435" y="4481830"/>
            <a:ext cx="3931920" cy="19342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142875" y="2842895"/>
            <a:ext cx="7807960" cy="1837055"/>
          </a:xfrm>
        </p:spPr>
        <p:txBody>
          <a:bodyPr/>
          <a:lstStyle/>
          <a:p>
            <a:r>
              <a:rPr lang="zh-CN" altLang="en-US" sz="6000" b="0" noProof="0" dirty="0">
                <a:ln>
                  <a:noFill/>
                </a:ln>
                <a:solidFill>
                  <a:schemeClr val="bg1"/>
                </a:solidFill>
                <a:effectLst/>
                <a:uLnTx/>
                <a:uFillTx/>
                <a:sym typeface="+mn-ea"/>
              </a:rPr>
              <a:t>三、火灾报警产品对比</a:t>
            </a:r>
            <a:endParaRPr kumimoji="0" lang="zh-CN" altLang="en-US" sz="6000" b="0" i="0" u="none" strike="noStrike" kern="1200" cap="none" spc="0" normalizeH="0" baseline="0" noProof="0" dirty="0">
              <a:ln>
                <a:noFill/>
              </a:ln>
              <a:solidFill>
                <a:schemeClr val="tx1"/>
              </a:solidFill>
              <a:effectLst/>
              <a:uLnTx/>
              <a:uFillTx/>
              <a:latin typeface="+mn-lt"/>
              <a:ea typeface="+mn-ea"/>
              <a:cs typeface="+mn-cs"/>
            </a:endParaRPr>
          </a:p>
          <a:p>
            <a:endParaRPr lang="en-US" altLang="zh-CN" sz="6000" dirty="0"/>
          </a:p>
        </p:txBody>
      </p:sp>
      <p:sp>
        <p:nvSpPr>
          <p:cNvPr id="4" name="文本框 3"/>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8755" y="1016000"/>
            <a:ext cx="11854180" cy="5709920"/>
          </a:xfrm>
          <a:prstGeom prst="rect">
            <a:avLst/>
          </a:prstGeom>
        </p:spPr>
      </p:pic>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21</a:t>
            </a:r>
          </a:p>
        </p:txBody>
      </p:sp>
      <p:pic>
        <p:nvPicPr>
          <p:cNvPr id="6" name="图片 5"/>
          <p:cNvPicPr>
            <a:picLocks noChangeAspect="1"/>
          </p:cNvPicPr>
          <p:nvPr/>
        </p:nvPicPr>
        <p:blipFill>
          <a:blip r:embed="rId4"/>
          <a:stretch>
            <a:fillRect/>
          </a:stretch>
        </p:blipFill>
        <p:spPr>
          <a:xfrm>
            <a:off x="280670" y="92710"/>
            <a:ext cx="892175" cy="89217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0" y="2957830"/>
            <a:ext cx="8217535" cy="1065530"/>
          </a:xfrm>
        </p:spPr>
        <p:txBody>
          <a:bodyPr/>
          <a:lstStyle/>
          <a:p>
            <a:r>
              <a:rPr lang="zh-CN" altLang="en-US" sz="6000" dirty="0"/>
              <a:t>四、“火眼”应用优势</a:t>
            </a:r>
            <a:endParaRPr lang="zh-CN" altLang="en-US" dirty="0"/>
          </a:p>
        </p:txBody>
      </p:sp>
      <p:sp>
        <p:nvSpPr>
          <p:cNvPr id="4" name="文本框 3"/>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51848" y="1250630"/>
            <a:ext cx="4490720" cy="521970"/>
          </a:xfrm>
          <a:prstGeom prst="rect">
            <a:avLst/>
          </a:prstGeom>
        </p:spPr>
        <p:txBody>
          <a:bodyPr wrap="none">
            <a:spAutoFit/>
          </a:bodyPr>
          <a:lstStyle/>
          <a:p>
            <a:pPr defTabSz="608965"/>
            <a:r>
              <a:rPr lang="en-US" altLang="zh-CN" sz="2800" b="1" dirty="0">
                <a:cs typeface="+mn-ea"/>
                <a:sym typeface="+mn-lt"/>
              </a:rPr>
              <a:t>4.1  </a:t>
            </a:r>
            <a:r>
              <a:rPr lang="zh-CN" altLang="en-US" sz="2800" b="1" dirty="0">
                <a:cs typeface="+mn-ea"/>
                <a:sym typeface="+mn-lt"/>
              </a:rPr>
              <a:t>可对接各主流监控系统</a:t>
            </a:r>
          </a:p>
        </p:txBody>
      </p:sp>
      <p:sp>
        <p:nvSpPr>
          <p:cNvPr id="9" name="TextBox 8"/>
          <p:cNvSpPr txBox="1"/>
          <p:nvPr/>
        </p:nvSpPr>
        <p:spPr>
          <a:xfrm>
            <a:off x="673916" y="1817912"/>
            <a:ext cx="11030404" cy="1529715"/>
          </a:xfrm>
          <a:prstGeom prst="rect">
            <a:avLst/>
          </a:prstGeom>
          <a:noFill/>
        </p:spPr>
        <p:txBody>
          <a:bodyPr wrap="square" rtlCol="0">
            <a:spAutoFit/>
          </a:bodyPr>
          <a:lstStyle/>
          <a:p>
            <a:pPr>
              <a:lnSpc>
                <a:spcPct val="130000"/>
              </a:lnSpc>
              <a:spcBef>
                <a:spcPts val="600"/>
              </a:spcBef>
            </a:pPr>
            <a:r>
              <a:rPr lang="zh-CN" altLang="en-US" sz="2000" dirty="0"/>
              <a:t>       </a:t>
            </a:r>
            <a:r>
              <a:rPr lang="zh-CN" altLang="en-US" sz="2400" dirty="0"/>
              <a:t>无需施工及更换摄像头，系统具有很强的适用性。国内目前的视频监控系统主要有模拟系统和数字系统，主流品牌主要有海康、大华、宇视、科达、天地伟业、华为等，“火眼”系统已经可以兼容所有品牌的视频监控系统。</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3076" name="Picture 4"/>
          <p:cNvPicPr>
            <a:picLocks noChangeAspect="1" noChangeArrowheads="1"/>
          </p:cNvPicPr>
          <p:nvPr/>
        </p:nvPicPr>
        <p:blipFill>
          <a:blip r:embed="rId3"/>
          <a:srcRect/>
          <a:stretch>
            <a:fillRect/>
          </a:stretch>
        </p:blipFill>
        <p:spPr bwMode="auto">
          <a:xfrm>
            <a:off x="2214303" y="3347870"/>
            <a:ext cx="7122685" cy="3477243"/>
          </a:xfrm>
          <a:prstGeom prst="rect">
            <a:avLst/>
          </a:prstGeom>
          <a:noFill/>
          <a:ln w="9525">
            <a:noFill/>
            <a:miter lim="800000"/>
            <a:headEnd/>
            <a:tailEnd/>
          </a:ln>
        </p:spPr>
      </p:pic>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24</a:t>
            </a:r>
          </a:p>
        </p:txBody>
      </p:sp>
      <p:pic>
        <p:nvPicPr>
          <p:cNvPr id="5" name="图片 4"/>
          <p:cNvPicPr>
            <a:picLocks noChangeAspect="1"/>
          </p:cNvPicPr>
          <p:nvPr/>
        </p:nvPicPr>
        <p:blipFill>
          <a:blip r:embed="rId4"/>
          <a:stretch>
            <a:fillRect/>
          </a:stretch>
        </p:blipFill>
        <p:spPr>
          <a:xfrm>
            <a:off x="280670" y="92710"/>
            <a:ext cx="892175" cy="8921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51848" y="1250630"/>
            <a:ext cx="2351405" cy="460375"/>
          </a:xfrm>
          <a:prstGeom prst="rect">
            <a:avLst/>
          </a:prstGeom>
        </p:spPr>
        <p:txBody>
          <a:bodyPr wrap="none">
            <a:spAutoFit/>
          </a:bodyPr>
          <a:lstStyle/>
          <a:p>
            <a:pPr defTabSz="608965"/>
            <a:r>
              <a:rPr lang="en-US" altLang="zh-CN" sz="2400" b="1" dirty="0">
                <a:cs typeface="+mn-ea"/>
                <a:sym typeface="+mn-lt"/>
              </a:rPr>
              <a:t>4.2  </a:t>
            </a:r>
            <a:r>
              <a:rPr lang="zh-CN" altLang="en-US" sz="2400" b="1" dirty="0">
                <a:cs typeface="+mn-ea"/>
                <a:sym typeface="+mn-lt"/>
              </a:rPr>
              <a:t>探测速度快</a:t>
            </a:r>
          </a:p>
        </p:txBody>
      </p:sp>
      <p:sp>
        <p:nvSpPr>
          <p:cNvPr id="9" name="TextBox 8"/>
          <p:cNvSpPr txBox="1"/>
          <p:nvPr/>
        </p:nvSpPr>
        <p:spPr>
          <a:xfrm>
            <a:off x="673916" y="1796140"/>
            <a:ext cx="11030404" cy="1529715"/>
          </a:xfrm>
          <a:prstGeom prst="rect">
            <a:avLst/>
          </a:prstGeom>
          <a:noFill/>
        </p:spPr>
        <p:txBody>
          <a:bodyPr wrap="square" rtlCol="0">
            <a:spAutoFit/>
          </a:bodyPr>
          <a:lstStyle/>
          <a:p>
            <a:pPr>
              <a:lnSpc>
                <a:spcPct val="130000"/>
              </a:lnSpc>
              <a:spcBef>
                <a:spcPts val="600"/>
              </a:spcBef>
            </a:pPr>
            <a:r>
              <a:rPr lang="zh-CN" altLang="en-US" sz="2400" dirty="0"/>
              <a:t>（</a:t>
            </a:r>
            <a:r>
              <a:rPr lang="en-US" altLang="zh-CN" sz="2400" dirty="0"/>
              <a:t>1</a:t>
            </a:r>
            <a:r>
              <a:rPr lang="zh-CN" altLang="en-US" sz="2400" dirty="0"/>
              <a:t>）传统的火灾报警系统主要是感温和感烟两种模式，无论感温还是感烟均要求探测点的阈值达到报警值后才能发出报警信号，相对于“火眼”系统报警速度较慢。</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4098" name="Picture 2"/>
          <p:cNvPicPr>
            <a:picLocks noChangeAspect="1" noChangeArrowheads="1"/>
          </p:cNvPicPr>
          <p:nvPr/>
        </p:nvPicPr>
        <p:blipFill>
          <a:blip r:embed="rId3">
            <a:lum contrast="10000"/>
          </a:blip>
          <a:srcRect l="11510"/>
          <a:stretch>
            <a:fillRect/>
          </a:stretch>
        </p:blipFill>
        <p:spPr bwMode="auto">
          <a:xfrm>
            <a:off x="3136900" y="5248910"/>
            <a:ext cx="1767205" cy="1356995"/>
          </a:xfrm>
          <a:prstGeom prst="rect">
            <a:avLst/>
          </a:prstGeom>
          <a:noFill/>
          <a:ln w="9525">
            <a:noFill/>
            <a:miter lim="800000"/>
            <a:headEnd/>
            <a:tailEnd/>
          </a:ln>
        </p:spPr>
      </p:pic>
      <p:pic>
        <p:nvPicPr>
          <p:cNvPr id="15" name="Picture 2"/>
          <p:cNvPicPr>
            <a:picLocks noChangeAspect="1" noChangeArrowheads="1"/>
          </p:cNvPicPr>
          <p:nvPr/>
        </p:nvPicPr>
        <p:blipFill>
          <a:blip r:embed="rId4"/>
          <a:srcRect/>
          <a:stretch>
            <a:fillRect/>
          </a:stretch>
        </p:blipFill>
        <p:spPr bwMode="auto">
          <a:xfrm>
            <a:off x="3469621" y="3326187"/>
            <a:ext cx="911043" cy="642657"/>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6915150" y="5038090"/>
            <a:ext cx="1238250" cy="1437640"/>
          </a:xfrm>
          <a:prstGeom prst="rect">
            <a:avLst/>
          </a:prstGeom>
          <a:noFill/>
          <a:ln w="9525">
            <a:noFill/>
            <a:miter lim="800000"/>
            <a:headEnd/>
            <a:tailEnd/>
          </a:ln>
        </p:spPr>
      </p:pic>
      <p:pic>
        <p:nvPicPr>
          <p:cNvPr id="8" name="Picture 3"/>
          <p:cNvPicPr>
            <a:picLocks noChangeAspect="1" noChangeArrowheads="1"/>
          </p:cNvPicPr>
          <p:nvPr/>
        </p:nvPicPr>
        <p:blipFill>
          <a:blip r:embed="rId6"/>
          <a:srcRect/>
          <a:stretch>
            <a:fillRect/>
          </a:stretch>
        </p:blipFill>
        <p:spPr bwMode="auto">
          <a:xfrm>
            <a:off x="7017629" y="3308153"/>
            <a:ext cx="1033383" cy="678282"/>
          </a:xfrm>
          <a:prstGeom prst="rect">
            <a:avLst/>
          </a:prstGeom>
          <a:noFill/>
          <a:ln w="9525">
            <a:noFill/>
            <a:miter lim="800000"/>
            <a:headEnd/>
            <a:tailEnd/>
          </a:ln>
        </p:spPr>
      </p:pic>
      <p:sp>
        <p:nvSpPr>
          <p:cNvPr id="12" name="上箭头 11"/>
          <p:cNvSpPr/>
          <p:nvPr/>
        </p:nvSpPr>
        <p:spPr>
          <a:xfrm>
            <a:off x="3803717" y="4077557"/>
            <a:ext cx="243101" cy="106606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上箭头 18"/>
          <p:cNvSpPr/>
          <p:nvPr/>
        </p:nvSpPr>
        <p:spPr>
          <a:xfrm>
            <a:off x="7412756" y="4077557"/>
            <a:ext cx="243101" cy="106606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589914" y="3326822"/>
            <a:ext cx="1880342" cy="443110"/>
            <a:chOff x="1589914" y="2893752"/>
            <a:chExt cx="1880342" cy="443110"/>
          </a:xfrm>
        </p:grpSpPr>
        <p:sp>
          <p:nvSpPr>
            <p:cNvPr id="18" name="圆角矩形标注 17"/>
            <p:cNvSpPr/>
            <p:nvPr/>
          </p:nvSpPr>
          <p:spPr>
            <a:xfrm>
              <a:off x="1589914" y="2893752"/>
              <a:ext cx="1352986" cy="443110"/>
            </a:xfrm>
            <a:prstGeom prst="wedgeRoundRectCallout">
              <a:avLst>
                <a:gd name="adj1" fmla="val -20440"/>
                <a:gd name="adj2" fmla="val 38199"/>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烟雾浓度</a:t>
              </a:r>
            </a:p>
          </p:txBody>
        </p:sp>
        <p:cxnSp>
          <p:nvCxnSpPr>
            <p:cNvPr id="17" name="直接箭头连接符 16"/>
            <p:cNvCxnSpPr>
              <a:stCxn id="18" idx="3"/>
            </p:cNvCxnSpPr>
            <p:nvPr/>
          </p:nvCxnSpPr>
          <p:spPr>
            <a:xfrm>
              <a:off x="2942900" y="3115307"/>
              <a:ext cx="527356" cy="79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050534" y="3342627"/>
            <a:ext cx="2519675" cy="443110"/>
            <a:chOff x="7920387" y="2901654"/>
            <a:chExt cx="2189212" cy="443110"/>
          </a:xfrm>
        </p:grpSpPr>
        <p:sp>
          <p:nvSpPr>
            <p:cNvPr id="20" name="圆角矩形标注 19"/>
            <p:cNvSpPr/>
            <p:nvPr/>
          </p:nvSpPr>
          <p:spPr>
            <a:xfrm>
              <a:off x="8596645" y="2901654"/>
              <a:ext cx="1512954" cy="443110"/>
            </a:xfrm>
            <a:prstGeom prst="wedgeRoundRectCallout">
              <a:avLst>
                <a:gd name="adj1" fmla="val -20440"/>
                <a:gd name="adj2" fmla="val 38199"/>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探测点温度</a:t>
              </a:r>
            </a:p>
          </p:txBody>
        </p:sp>
        <p:cxnSp>
          <p:nvCxnSpPr>
            <p:cNvPr id="25" name="直接箭头连接符 24"/>
            <p:cNvCxnSpPr/>
            <p:nvPr/>
          </p:nvCxnSpPr>
          <p:spPr>
            <a:xfrm rot="10800000" flipV="1">
              <a:off x="7920387" y="3115306"/>
              <a:ext cx="676258" cy="79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25</a:t>
            </a:r>
          </a:p>
        </p:txBody>
      </p:sp>
      <p:pic>
        <p:nvPicPr>
          <p:cNvPr id="5" name="图片 4"/>
          <p:cNvPicPr>
            <a:picLocks noChangeAspect="1"/>
          </p:cNvPicPr>
          <p:nvPr/>
        </p:nvPicPr>
        <p:blipFill>
          <a:blip r:embed="rId7"/>
          <a:stretch>
            <a:fillRect/>
          </a:stretch>
        </p:blipFill>
        <p:spPr>
          <a:xfrm>
            <a:off x="280670" y="92710"/>
            <a:ext cx="892175" cy="8921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
          <p:cNvSpPr txBox="1"/>
          <p:nvPr>
            <p:custDataLst>
              <p:tags r:id="rId1"/>
            </p:custDataLst>
          </p:nvPr>
        </p:nvSpPr>
        <p:spPr>
          <a:xfrm>
            <a:off x="986883" y="1450338"/>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一、</a:t>
            </a:r>
          </a:p>
        </p:txBody>
      </p:sp>
      <p:sp>
        <p:nvSpPr>
          <p:cNvPr id="10" name="文本占位符 3"/>
          <p:cNvSpPr txBox="1"/>
          <p:nvPr>
            <p:custDataLst>
              <p:tags r:id="rId2"/>
            </p:custDataLst>
          </p:nvPr>
        </p:nvSpPr>
        <p:spPr>
          <a:xfrm>
            <a:off x="1399540" y="1450340"/>
            <a:ext cx="3937635" cy="4381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chemeClr val="tx1"/>
                </a:solidFill>
                <a:effectLst/>
                <a:uLnTx/>
                <a:uFillTx/>
                <a:latin typeface="+mn-lt"/>
                <a:ea typeface="+mn-ea"/>
                <a:cs typeface="+mn-cs"/>
              </a:rPr>
              <a:t>“火瞳”系统介绍</a:t>
            </a:r>
          </a:p>
        </p:txBody>
      </p:sp>
      <p:sp>
        <p:nvSpPr>
          <p:cNvPr id="15" name="文本占位符 2"/>
          <p:cNvSpPr txBox="1"/>
          <p:nvPr>
            <p:custDataLst>
              <p:tags r:id="rId3"/>
            </p:custDataLst>
          </p:nvPr>
        </p:nvSpPr>
        <p:spPr>
          <a:xfrm>
            <a:off x="986883" y="2524123"/>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三、</a:t>
            </a:r>
          </a:p>
        </p:txBody>
      </p:sp>
      <p:sp>
        <p:nvSpPr>
          <p:cNvPr id="16" name="文本占位符 7"/>
          <p:cNvSpPr txBox="1"/>
          <p:nvPr>
            <p:custDataLst>
              <p:tags r:id="rId4"/>
            </p:custDataLst>
          </p:nvPr>
        </p:nvSpPr>
        <p:spPr>
          <a:xfrm>
            <a:off x="1399475" y="2524436"/>
            <a:ext cx="4452686" cy="4384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lang="zh-CN" altLang="en-US" sz="3600" noProof="0" dirty="0">
                <a:ln>
                  <a:noFill/>
                </a:ln>
                <a:effectLst/>
                <a:uLnTx/>
                <a:uFillTx/>
                <a:sym typeface="+mn-ea"/>
              </a:rPr>
              <a:t>火瞳</a:t>
            </a:r>
            <a:r>
              <a:rPr kumimoji="0" lang="zh-CN" altLang="en-US" sz="3600" b="0" i="0" u="none" strike="noStrike" kern="1200" cap="none" spc="0" normalizeH="0" baseline="0" noProof="0" dirty="0">
                <a:ln>
                  <a:noFill/>
                </a:ln>
                <a:solidFill>
                  <a:schemeClr val="tx1"/>
                </a:solidFill>
                <a:effectLst/>
                <a:uLnTx/>
                <a:uFillTx/>
                <a:latin typeface="+mn-lt"/>
                <a:ea typeface="+mn-ea"/>
                <a:cs typeface="+mn-cs"/>
              </a:rPr>
              <a:t>报警产品对比</a:t>
            </a:r>
          </a:p>
        </p:txBody>
      </p:sp>
      <p:sp>
        <p:nvSpPr>
          <p:cNvPr id="17" name="文本占位符 2"/>
          <p:cNvSpPr txBox="1"/>
          <p:nvPr>
            <p:custDataLst>
              <p:tags r:id="rId5"/>
            </p:custDataLst>
          </p:nvPr>
        </p:nvSpPr>
        <p:spPr>
          <a:xfrm>
            <a:off x="6339933" y="2524123"/>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四、</a:t>
            </a:r>
          </a:p>
        </p:txBody>
      </p:sp>
      <p:sp>
        <p:nvSpPr>
          <p:cNvPr id="18" name="文本占位符 9"/>
          <p:cNvSpPr txBox="1"/>
          <p:nvPr>
            <p:custDataLst>
              <p:tags r:id="rId6"/>
            </p:custDataLst>
          </p:nvPr>
        </p:nvSpPr>
        <p:spPr>
          <a:xfrm>
            <a:off x="6752590" y="2524125"/>
            <a:ext cx="4021455" cy="4381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lang="zh-CN" altLang="en-US" sz="3600" noProof="0" dirty="0">
                <a:ln>
                  <a:noFill/>
                </a:ln>
                <a:effectLst/>
                <a:uLnTx/>
                <a:uFillTx/>
                <a:sym typeface="+mn-ea"/>
              </a:rPr>
              <a:t>火瞳</a:t>
            </a: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lang="zh-CN" altLang="en-US" sz="3600" noProof="0" dirty="0">
                <a:ln>
                  <a:noFill/>
                </a:ln>
                <a:effectLst/>
                <a:uLnTx/>
                <a:uFillTx/>
                <a:sym typeface="+mn-ea"/>
              </a:rPr>
              <a:t>应用优势</a:t>
            </a:r>
            <a:endParaRPr kumimoji="0" lang="zh-CN" altLang="en-US" sz="36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文本占位符 11"/>
          <p:cNvSpPr txBox="1"/>
          <p:nvPr/>
        </p:nvSpPr>
        <p:spPr>
          <a:xfrm>
            <a:off x="6470009" y="1477321"/>
            <a:ext cx="4131952" cy="4384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文本占位符 2"/>
          <p:cNvSpPr txBox="1"/>
          <p:nvPr>
            <p:custDataLst>
              <p:tags r:id="rId7"/>
            </p:custDataLst>
          </p:nvPr>
        </p:nvSpPr>
        <p:spPr>
          <a:xfrm>
            <a:off x="6339933" y="1450338"/>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二、</a:t>
            </a:r>
          </a:p>
        </p:txBody>
      </p:sp>
      <p:sp>
        <p:nvSpPr>
          <p:cNvPr id="4" name="文本占位符 5"/>
          <p:cNvSpPr txBox="1"/>
          <p:nvPr>
            <p:custDataLst>
              <p:tags r:id="rId8"/>
            </p:custDataLst>
          </p:nvPr>
        </p:nvSpPr>
        <p:spPr>
          <a:xfrm>
            <a:off x="6752590" y="1450340"/>
            <a:ext cx="3849370" cy="4381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chemeClr val="tx1"/>
                </a:solidFill>
                <a:effectLst/>
                <a:uLnTx/>
                <a:uFillTx/>
                <a:latin typeface="+mn-lt"/>
                <a:ea typeface="+mn-ea"/>
                <a:cs typeface="+mn-cs"/>
              </a:rPr>
              <a:t>“火瞳”</a:t>
            </a:r>
            <a:r>
              <a:rPr lang="zh-CN" altLang="en-US" sz="3600" noProof="0" dirty="0">
                <a:ln>
                  <a:noFill/>
                </a:ln>
                <a:effectLst/>
                <a:uLnTx/>
                <a:uFillTx/>
                <a:sym typeface="+mn-ea"/>
              </a:rPr>
              <a:t>应用案例</a:t>
            </a:r>
            <a:endParaRPr kumimoji="0" lang="zh-CN" altLang="en-US" sz="36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文本占位符 2"/>
          <p:cNvSpPr txBox="1"/>
          <p:nvPr>
            <p:custDataLst>
              <p:tags r:id="rId9"/>
            </p:custDataLst>
          </p:nvPr>
        </p:nvSpPr>
        <p:spPr>
          <a:xfrm>
            <a:off x="986883" y="3678553"/>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五、</a:t>
            </a:r>
          </a:p>
        </p:txBody>
      </p:sp>
      <p:sp>
        <p:nvSpPr>
          <p:cNvPr id="6" name="文本占位符 7"/>
          <p:cNvSpPr txBox="1"/>
          <p:nvPr>
            <p:custDataLst>
              <p:tags r:id="rId10"/>
            </p:custDataLst>
          </p:nvPr>
        </p:nvSpPr>
        <p:spPr>
          <a:xfrm>
            <a:off x="1284605" y="3678555"/>
            <a:ext cx="4823460" cy="43815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lang="zh-CN" altLang="en-US" sz="3600" noProof="0" dirty="0">
                <a:ln>
                  <a:noFill/>
                </a:ln>
                <a:effectLst/>
                <a:uLnTx/>
                <a:uFillTx/>
                <a:sym typeface="+mn-ea"/>
              </a:rPr>
              <a:t>火瞳</a:t>
            </a: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3600" b="0" i="0" u="none" strike="noStrike" kern="1200" cap="none" spc="0" normalizeH="0" baseline="0" noProof="0" dirty="0">
                <a:ln>
                  <a:noFill/>
                </a:ln>
                <a:solidFill>
                  <a:schemeClr val="tx1"/>
                </a:solidFill>
                <a:effectLst/>
                <a:uLnTx/>
                <a:uFillTx/>
                <a:latin typeface="+mn-lt"/>
                <a:ea typeface="+mn-ea"/>
                <a:cs typeface="+mn-cs"/>
              </a:rPr>
              <a:t>系统的实际火灾案例</a:t>
            </a:r>
          </a:p>
        </p:txBody>
      </p:sp>
      <p:sp>
        <p:nvSpPr>
          <p:cNvPr id="7" name="文本占位符 2"/>
          <p:cNvSpPr txBox="1"/>
          <p:nvPr>
            <p:custDataLst>
              <p:tags r:id="rId11"/>
            </p:custDataLst>
          </p:nvPr>
        </p:nvSpPr>
        <p:spPr>
          <a:xfrm>
            <a:off x="6339933" y="3678553"/>
            <a:ext cx="1128673" cy="68833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zh-CN" altLang="en-US" sz="3600" b="0" i="0" u="none" strike="noStrike" kern="1200" cap="none" spc="0" normalizeH="0" baseline="0" noProof="0" dirty="0">
                <a:ln>
                  <a:noFill/>
                </a:ln>
                <a:solidFill>
                  <a:srgbClr val="F23C00"/>
                </a:solidFill>
                <a:effectLst/>
                <a:uLnTx/>
                <a:uFillTx/>
                <a:latin typeface="+mn-lt"/>
                <a:ea typeface="+mn-ea"/>
                <a:cs typeface="+mn-cs"/>
              </a:rPr>
              <a:t>六、</a:t>
            </a:r>
          </a:p>
        </p:txBody>
      </p:sp>
      <p:sp>
        <p:nvSpPr>
          <p:cNvPr id="9" name="文本占位符 9"/>
          <p:cNvSpPr txBox="1"/>
          <p:nvPr>
            <p:custDataLst>
              <p:tags r:id="rId12"/>
            </p:custDataLst>
          </p:nvPr>
        </p:nvSpPr>
        <p:spPr>
          <a:xfrm>
            <a:off x="6737285" y="3678553"/>
            <a:ext cx="3417257" cy="4384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defRPr/>
            </a:pP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lang="zh-CN" altLang="en-US" sz="3600" noProof="0" dirty="0">
                <a:ln>
                  <a:noFill/>
                </a:ln>
                <a:effectLst/>
                <a:uLnTx/>
                <a:uFillTx/>
                <a:sym typeface="+mn-ea"/>
              </a:rPr>
              <a:t>火瞳</a:t>
            </a:r>
            <a:r>
              <a:rPr kumimoji="0" lang="en-US" altLang="zh-CN" sz="36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3600" b="0" i="0" u="none" strike="noStrike" kern="1200" cap="none" spc="0" normalizeH="0" baseline="0" noProof="0" dirty="0">
                <a:ln>
                  <a:noFill/>
                </a:ln>
                <a:solidFill>
                  <a:schemeClr val="tx1"/>
                </a:solidFill>
                <a:effectLst/>
                <a:uLnTx/>
                <a:uFillTx/>
                <a:latin typeface="+mn-lt"/>
                <a:ea typeface="+mn-ea"/>
                <a:cs typeface="+mn-cs"/>
              </a:rPr>
              <a:t>软件证书</a:t>
            </a:r>
          </a:p>
        </p:txBody>
      </p:sp>
      <p:sp>
        <p:nvSpPr>
          <p:cNvPr id="12" name="文本框 11"/>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a:t>
            </a:r>
          </a:p>
        </p:txBody>
      </p:sp>
      <p:pic>
        <p:nvPicPr>
          <p:cNvPr id="2" name="图片 1"/>
          <p:cNvPicPr>
            <a:picLocks noChangeAspect="1"/>
          </p:cNvPicPr>
          <p:nvPr/>
        </p:nvPicPr>
        <p:blipFill>
          <a:blip r:embed="rId15"/>
          <a:stretch>
            <a:fillRect/>
          </a:stretch>
        </p:blipFill>
        <p:spPr>
          <a:xfrm>
            <a:off x="280670" y="92710"/>
            <a:ext cx="892175" cy="89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73916" y="1349864"/>
            <a:ext cx="11030404" cy="1529715"/>
          </a:xfrm>
          <a:prstGeom prst="rect">
            <a:avLst/>
          </a:prstGeom>
          <a:noFill/>
        </p:spPr>
        <p:txBody>
          <a:bodyPr wrap="square" rtlCol="0">
            <a:spAutoFit/>
          </a:bodyPr>
          <a:lstStyle/>
          <a:p>
            <a:pPr>
              <a:lnSpc>
                <a:spcPct val="130000"/>
              </a:lnSpc>
              <a:spcBef>
                <a:spcPts val="600"/>
              </a:spcBef>
            </a:pPr>
            <a:r>
              <a:rPr lang="zh-CN" altLang="en-US" sz="2400" dirty="0"/>
              <a:t>（</a:t>
            </a:r>
            <a:r>
              <a:rPr lang="en-US" altLang="zh-CN" sz="2400" dirty="0"/>
              <a:t>2</a:t>
            </a:r>
            <a:r>
              <a:rPr lang="zh-CN" altLang="en-US" sz="2400" dirty="0"/>
              <a:t>）火眼”系统采用的是视频图像分析技术，当视频图像中出现火焰或烟雾图像特征时，“火眼”系统最快可在几秒钟之内，快速准确地发现火焰或烟雾的图像，发出火灾报警信号。</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5" name="图片 4" descr="图片1"/>
          <p:cNvPicPr>
            <a:picLocks noChangeAspect="1"/>
          </p:cNvPicPr>
          <p:nvPr/>
        </p:nvPicPr>
        <p:blipFill>
          <a:blip r:embed="rId3"/>
          <a:stretch>
            <a:fillRect/>
          </a:stretch>
        </p:blipFill>
        <p:spPr>
          <a:xfrm>
            <a:off x="6530975" y="3315970"/>
            <a:ext cx="3437890" cy="2733040"/>
          </a:xfrm>
          <a:prstGeom prst="rect">
            <a:avLst/>
          </a:prstGeom>
          <a:effectLst>
            <a:outerShdw blurRad="203200" dist="101600" dir="2700000" algn="tl" rotWithShape="0">
              <a:prstClr val="black">
                <a:alpha val="40000"/>
              </a:prstClr>
            </a:outerShdw>
          </a:effectLst>
        </p:spPr>
      </p:pic>
      <p:pic>
        <p:nvPicPr>
          <p:cNvPr id="6" name="图片 5" descr="QQ截图20180226153626"/>
          <p:cNvPicPr>
            <a:picLocks noChangeAspect="1"/>
          </p:cNvPicPr>
          <p:nvPr/>
        </p:nvPicPr>
        <p:blipFill>
          <a:blip r:embed="rId4"/>
          <a:stretch>
            <a:fillRect/>
          </a:stretch>
        </p:blipFill>
        <p:spPr>
          <a:xfrm>
            <a:off x="2355850" y="3315970"/>
            <a:ext cx="3380105" cy="2748915"/>
          </a:xfrm>
          <a:prstGeom prst="rect">
            <a:avLst/>
          </a:prstGeom>
          <a:effectLst>
            <a:outerShdw blurRad="203200" dist="101600" dir="2700000" algn="tl" rotWithShape="0">
              <a:prstClr val="black">
                <a:alpha val="40000"/>
              </a:prstClr>
            </a:outerShdw>
          </a:effectLst>
        </p:spPr>
      </p:pic>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26</a:t>
            </a:r>
          </a:p>
        </p:txBody>
      </p:sp>
      <p:pic>
        <p:nvPicPr>
          <p:cNvPr id="7" name="图片 6"/>
          <p:cNvPicPr>
            <a:picLocks noChangeAspect="1"/>
          </p:cNvPicPr>
          <p:nvPr/>
        </p:nvPicPr>
        <p:blipFill>
          <a:blip r:embed="rId5"/>
          <a:stretch>
            <a:fillRect/>
          </a:stretch>
        </p:blipFill>
        <p:spPr>
          <a:xfrm>
            <a:off x="280670" y="92710"/>
            <a:ext cx="892175" cy="8921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51848" y="1714216"/>
            <a:ext cx="10684666" cy="1753235"/>
          </a:xfrm>
          <a:prstGeom prst="rect">
            <a:avLst/>
          </a:prstGeom>
        </p:spPr>
        <p:txBody>
          <a:bodyPr wrap="square" numCol="1" spcCol="360000">
            <a:spAutoFit/>
          </a:bodyPr>
          <a:lstStyle/>
          <a:p>
            <a:pPr>
              <a:lnSpc>
                <a:spcPct val="150000"/>
              </a:lnSpc>
            </a:pPr>
            <a:r>
              <a:rPr lang="zh-CN" altLang="en-US" sz="2400" dirty="0"/>
              <a:t>（</a:t>
            </a:r>
            <a:r>
              <a:rPr lang="en-US" altLang="zh-CN" sz="2400" dirty="0"/>
              <a:t>1</a:t>
            </a:r>
            <a:r>
              <a:rPr lang="zh-CN" altLang="en-US" sz="2400" dirty="0"/>
              <a:t>）传统火灾报警系统报警时，发出一个火灾报警信号，消防值班人员需进行报警现场确认，不仅耽误了宝贵时间，还会因频发的误报酿成</a:t>
            </a:r>
            <a:r>
              <a:rPr lang="en-US" altLang="zh-CN" sz="2400" dirty="0"/>
              <a:t>“</a:t>
            </a:r>
            <a:r>
              <a:rPr lang="zh-CN" altLang="en-US" sz="2400" dirty="0"/>
              <a:t>狼来了</a:t>
            </a:r>
            <a:r>
              <a:rPr lang="en-US" altLang="zh-CN" sz="2400" dirty="0"/>
              <a:t>”</a:t>
            </a:r>
            <a:r>
              <a:rPr lang="zh-CN" altLang="en-US" sz="2400" dirty="0"/>
              <a:t>的悲剧。</a:t>
            </a:r>
          </a:p>
        </p:txBody>
      </p:sp>
      <p:sp>
        <p:nvSpPr>
          <p:cNvPr id="5" name="矩形 4"/>
          <p:cNvSpPr/>
          <p:nvPr/>
        </p:nvSpPr>
        <p:spPr>
          <a:xfrm>
            <a:off x="628683" y="1241105"/>
            <a:ext cx="2351405" cy="460375"/>
          </a:xfrm>
          <a:prstGeom prst="rect">
            <a:avLst/>
          </a:prstGeom>
        </p:spPr>
        <p:txBody>
          <a:bodyPr wrap="none">
            <a:spAutoFit/>
          </a:bodyPr>
          <a:lstStyle/>
          <a:p>
            <a:pPr defTabSz="608965"/>
            <a:r>
              <a:rPr lang="en-US" altLang="zh-CN" sz="2400" b="1" dirty="0">
                <a:cs typeface="+mn-ea"/>
                <a:sym typeface="+mn-lt"/>
              </a:rPr>
              <a:t>4.3  </a:t>
            </a:r>
            <a:r>
              <a:rPr lang="zh-CN" altLang="en-US" sz="2400" b="1" dirty="0">
                <a:cs typeface="+mn-ea"/>
                <a:sym typeface="+mn-lt"/>
              </a:rPr>
              <a:t>可视化报警</a:t>
            </a:r>
          </a:p>
        </p:txBody>
      </p:sp>
      <p:pic>
        <p:nvPicPr>
          <p:cNvPr id="2050" name="Picture 2"/>
          <p:cNvPicPr>
            <a:picLocks noChangeAspect="1" noChangeArrowheads="1"/>
          </p:cNvPicPr>
          <p:nvPr/>
        </p:nvPicPr>
        <p:blipFill>
          <a:blip r:embed="rId3"/>
          <a:srcRect l="22213"/>
          <a:stretch>
            <a:fillRect/>
          </a:stretch>
        </p:blipFill>
        <p:spPr bwMode="auto">
          <a:xfrm>
            <a:off x="1859622" y="3267634"/>
            <a:ext cx="3584192" cy="2693781"/>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4"/>
          <a:srcRect/>
          <a:stretch>
            <a:fillRect/>
          </a:stretch>
        </p:blipFill>
        <p:spPr bwMode="auto">
          <a:xfrm>
            <a:off x="6532506" y="3267634"/>
            <a:ext cx="3584192" cy="269378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27</a:t>
            </a:r>
          </a:p>
        </p:txBody>
      </p:sp>
      <p:pic>
        <p:nvPicPr>
          <p:cNvPr id="6" name="图片 5"/>
          <p:cNvPicPr>
            <a:picLocks noChangeAspect="1"/>
          </p:cNvPicPr>
          <p:nvPr/>
        </p:nvPicPr>
        <p:blipFill>
          <a:blip r:embed="rId5"/>
          <a:stretch>
            <a:fillRect/>
          </a:stretch>
        </p:blipFill>
        <p:spPr>
          <a:xfrm>
            <a:off x="280670" y="92710"/>
            <a:ext cx="892175" cy="89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51848" y="1232452"/>
            <a:ext cx="10913414" cy="1753235"/>
          </a:xfrm>
          <a:prstGeom prst="rect">
            <a:avLst/>
          </a:prstGeom>
        </p:spPr>
        <p:txBody>
          <a:bodyPr wrap="square" numCol="1" spcCol="360000">
            <a:spAutoFit/>
          </a:bodyPr>
          <a:lstStyle/>
          <a:p>
            <a:pPr>
              <a:lnSpc>
                <a:spcPct val="150000"/>
              </a:lnSpc>
            </a:pPr>
            <a:r>
              <a:rPr lang="zh-CN" altLang="en-US" sz="2400" dirty="0"/>
              <a:t>（</a:t>
            </a:r>
            <a:r>
              <a:rPr lang="en-US" altLang="zh-CN" sz="2400" dirty="0"/>
              <a:t>2</a:t>
            </a:r>
            <a:r>
              <a:rPr lang="zh-CN" altLang="en-US" sz="2400" dirty="0"/>
              <a:t>）“火眼”系统报警时能弹出报警图片，使消防值班人员在监控室能迅速观察到火灾现场的起火点、起火位置、火灾大小等实时火情。“火眼”系统的火灾报警图片存储功能还能使火灾调查人员通过报警图片迅速了解火灾的起火原因。</a:t>
            </a:r>
          </a:p>
        </p:txBody>
      </p:sp>
      <p:pic>
        <p:nvPicPr>
          <p:cNvPr id="2050" name="Picture 2" descr="C:\Users\Administrator\Desktop\Image 1.png"/>
          <p:cNvPicPr>
            <a:picLocks noChangeAspect="1" noChangeArrowheads="1"/>
          </p:cNvPicPr>
          <p:nvPr/>
        </p:nvPicPr>
        <p:blipFill>
          <a:blip r:embed="rId3"/>
          <a:srcRect/>
          <a:stretch>
            <a:fillRect/>
          </a:stretch>
        </p:blipFill>
        <p:spPr bwMode="auto">
          <a:xfrm>
            <a:off x="875192" y="3218383"/>
            <a:ext cx="5042747" cy="2836545"/>
          </a:xfrm>
          <a:prstGeom prst="rect">
            <a:avLst/>
          </a:prstGeom>
          <a:ln>
            <a:noFill/>
          </a:ln>
          <a:effectLst>
            <a:outerShdw blurRad="292100" dist="139700" dir="2700000" algn="tl" rotWithShape="0">
              <a:srgbClr val="333333">
                <a:alpha val="65000"/>
              </a:srgbClr>
            </a:outerShdw>
          </a:effectLst>
        </p:spPr>
      </p:pic>
      <p:sp>
        <p:nvSpPr>
          <p:cNvPr id="11" name="右箭头 10"/>
          <p:cNvSpPr/>
          <p:nvPr/>
        </p:nvSpPr>
        <p:spPr>
          <a:xfrm>
            <a:off x="5917939" y="4514850"/>
            <a:ext cx="1819455" cy="283779"/>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5" name="图片 4" descr="C:\Users\lw\Desktop\QQ截图20180227135300.jpgQQ截图20180227135300"/>
          <p:cNvPicPr>
            <a:picLocks noChangeAspect="1"/>
          </p:cNvPicPr>
          <p:nvPr/>
        </p:nvPicPr>
        <p:blipFill>
          <a:blip r:embed="rId4"/>
          <a:srcRect/>
          <a:stretch>
            <a:fillRect/>
          </a:stretch>
        </p:blipFill>
        <p:spPr>
          <a:xfrm>
            <a:off x="7793038" y="3218498"/>
            <a:ext cx="3437890" cy="2835910"/>
          </a:xfrm>
          <a:prstGeom prst="rect">
            <a:avLst/>
          </a:prstGeom>
          <a:effectLst>
            <a:outerShdw blurRad="203200" dist="101600" dir="2700000" algn="tl" rotWithShape="0">
              <a:prstClr val="black">
                <a:alpha val="40000"/>
              </a:prstClr>
            </a:outerShdw>
          </a:effectLst>
        </p:spPr>
      </p:pic>
      <p:sp>
        <p:nvSpPr>
          <p:cNvPr id="3" name="文本框 2"/>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28</a:t>
            </a:r>
          </a:p>
        </p:txBody>
      </p:sp>
      <p:pic>
        <p:nvPicPr>
          <p:cNvPr id="6" name="图片 5"/>
          <p:cNvPicPr>
            <a:picLocks noChangeAspect="1"/>
          </p:cNvPicPr>
          <p:nvPr/>
        </p:nvPicPr>
        <p:blipFill>
          <a:blip r:embed="rId5"/>
          <a:stretch>
            <a:fillRect/>
          </a:stretch>
        </p:blipFill>
        <p:spPr>
          <a:xfrm>
            <a:off x="280670" y="92710"/>
            <a:ext cx="892175" cy="89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ppt_x</p:attrName>
                                        </p:attrNameLst>
                                      </p:cBhvr>
                                      <p:tavLst>
                                        <p:tav tm="0">
                                          <p:val>
                                            <p:strVal val="#ppt_x-.2"/>
                                          </p:val>
                                        </p:tav>
                                        <p:tav tm="100000">
                                          <p:val>
                                            <p:strVal val="#ppt_x"/>
                                          </p:val>
                                        </p:tav>
                                      </p:tavLst>
                                    </p:anim>
                                    <p:anim calcmode="lin" valueType="num">
                                      <p:cBhvr>
                                        <p:cTn id="8" dur="1000" fill="hold"/>
                                        <p:tgtEl>
                                          <p:spTgt spid="2050"/>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ppt_x</p:attrName>
                                        </p:attrNameLst>
                                      </p:cBhvr>
                                      <p:tavLst>
                                        <p:tav tm="0">
                                          <p:val>
                                            <p:strVal val="#ppt_x-.2"/>
                                          </p:val>
                                        </p:tav>
                                        <p:tav tm="100000">
                                          <p:val>
                                            <p:strVal val="#ppt_x"/>
                                          </p:val>
                                        </p:tav>
                                      </p:tavLst>
                                    </p:anim>
                                    <p:anim calcmode="lin" valueType="num">
                                      <p:cBhvr>
                                        <p:cTn id="15"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ppt_x</p:attrName>
                                        </p:attrNameLst>
                                      </p:cBhvr>
                                      <p:tavLst>
                                        <p:tav tm="0">
                                          <p:val>
                                            <p:strVal val="#ppt_x-.2"/>
                                          </p:val>
                                        </p:tav>
                                        <p:tav tm="100000">
                                          <p:val>
                                            <p:strVal val="#ppt_x"/>
                                          </p:val>
                                        </p:tav>
                                      </p:tavLst>
                                    </p:anim>
                                    <p:anim calcmode="lin" valueType="num">
                                      <p:cBhvr>
                                        <p:cTn id="22"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3102610" y="2957830"/>
            <a:ext cx="4314190" cy="982980"/>
          </a:xfrm>
        </p:spPr>
        <p:txBody>
          <a:bodyPr/>
          <a:lstStyle/>
          <a:p>
            <a:r>
              <a:rPr lang="zh-CN" altLang="en-US" sz="6000" dirty="0"/>
              <a:t>总</a:t>
            </a:r>
            <a:r>
              <a:rPr lang="en-US" altLang="zh-CN" sz="6000" dirty="0"/>
              <a:t>        </a:t>
            </a:r>
            <a:r>
              <a:rPr lang="zh-CN" altLang="en-US" sz="6000" dirty="0"/>
              <a:t>结</a:t>
            </a:r>
          </a:p>
        </p:txBody>
      </p:sp>
      <p:sp>
        <p:nvSpPr>
          <p:cNvPr id="4" name="文本框 3"/>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38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396240" y="2973070"/>
            <a:ext cx="8352790" cy="1223010"/>
          </a:xfrm>
        </p:spPr>
        <p:txBody>
          <a:bodyPr/>
          <a:lstStyle/>
          <a:p>
            <a:r>
              <a:rPr lang="zh-CN" altLang="en-US" sz="8000" b="1" dirty="0"/>
              <a:t>欢迎莅临咨询</a:t>
            </a:r>
          </a:p>
        </p:txBody>
      </p:sp>
      <p:sp useBgFill="1">
        <p:nvSpPr>
          <p:cNvPr id="3" name="文本占位符 2"/>
          <p:cNvSpPr>
            <a:spLocks noGrp="1"/>
          </p:cNvSpPr>
          <p:nvPr>
            <p:ph type="body" sz="quarter" idx="13"/>
          </p:nvPr>
        </p:nvSpPr>
        <p:spPr>
          <a:xfrm>
            <a:off x="1097915" y="392430"/>
            <a:ext cx="6931660" cy="275590"/>
          </a:xfrm>
        </p:spPr>
        <p:txBody>
          <a:bodyPr/>
          <a:lstStyle/>
          <a:p>
            <a:r>
              <a:rPr lang="zh-CN" altLang="en-US" sz="3200" b="1" dirty="0">
                <a:cs typeface="+mn-ea"/>
                <a:sym typeface="+mn-lt"/>
              </a:rPr>
              <a:t>“火眼”可视图像早期火灾报警系统</a:t>
            </a:r>
          </a:p>
        </p:txBody>
      </p:sp>
      <p:sp>
        <p:nvSpPr>
          <p:cNvPr id="6" name="文本框 5"/>
          <p:cNvSpPr txBox="1"/>
          <p:nvPr/>
        </p:nvSpPr>
        <p:spPr>
          <a:xfrm>
            <a:off x="11721465" y="92710"/>
            <a:ext cx="403225"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41</a:t>
            </a:r>
          </a:p>
        </p:txBody>
      </p:sp>
      <p:pic>
        <p:nvPicPr>
          <p:cNvPr id="7" name="图片 6"/>
          <p:cNvPicPr>
            <a:picLocks noChangeAspect="1"/>
          </p:cNvPicPr>
          <p:nvPr/>
        </p:nvPicPr>
        <p:blipFill>
          <a:blip r:embed="rId3"/>
          <a:stretch>
            <a:fillRect/>
          </a:stretch>
        </p:blipFill>
        <p:spPr>
          <a:xfrm>
            <a:off x="280670" y="92710"/>
            <a:ext cx="892175" cy="892175"/>
          </a:xfrm>
          <a:prstGeom prst="rect">
            <a:avLst/>
          </a:prstGeom>
        </p:spPr>
      </p:pic>
      <p:sp>
        <p:nvSpPr>
          <p:cNvPr id="4" name="文本框 3"/>
          <p:cNvSpPr txBox="1"/>
          <p:nvPr/>
        </p:nvSpPr>
        <p:spPr>
          <a:xfrm>
            <a:off x="2300605" y="5057140"/>
            <a:ext cx="6448425" cy="891540"/>
          </a:xfrm>
          <a:prstGeom prst="rect">
            <a:avLst/>
          </a:prstGeom>
          <a:noFill/>
        </p:spPr>
        <p:txBody>
          <a:bodyPr wrap="square" rtlCol="0">
            <a:spAutoFit/>
          </a:bodyPr>
          <a:lstStyle/>
          <a:p>
            <a:pPr>
              <a:lnSpc>
                <a:spcPct val="130000"/>
              </a:lnSpc>
              <a:spcBef>
                <a:spcPts val="600"/>
              </a:spcBef>
            </a:pPr>
            <a:r>
              <a:rPr lang="zh-CN" altLang="en-US" sz="4000" kern="0" dirty="0">
                <a:latin typeface="微软雅黑" panose="020B0503020204020204" pitchFamily="34" charset="-122"/>
                <a:ea typeface="微软雅黑" panose="020B0503020204020204" pitchFamily="34" charset="-122"/>
                <a:cs typeface="+mn-ea"/>
                <a:sym typeface="+mn-lt"/>
              </a:rPr>
              <a:t>国家消防工程技术研究中心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0" y="2957830"/>
            <a:ext cx="8026400" cy="1065530"/>
          </a:xfrm>
        </p:spPr>
        <p:txBody>
          <a:bodyPr/>
          <a:lstStyle/>
          <a:p>
            <a:r>
              <a:rPr lang="zh-CN" altLang="en-US" sz="6000" dirty="0"/>
              <a:t>一、“火瞳”系统介绍</a:t>
            </a:r>
            <a:endParaRPr lang="zh-CN" altLang="en-US" dirty="0"/>
          </a:p>
        </p:txBody>
      </p:sp>
      <p:sp>
        <p:nvSpPr>
          <p:cNvPr id="4" name="文本框 3"/>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186973" y="3394763"/>
            <a:ext cx="3057247" cy="954107"/>
          </a:xfrm>
          <a:prstGeom prst="rect">
            <a:avLst/>
          </a:prstGeom>
        </p:spPr>
        <p:txBody>
          <a:bodyPr wrap="none">
            <a:spAutoFit/>
          </a:bodyPr>
          <a:lstStyle/>
          <a:p>
            <a:pPr defTabSz="608965"/>
            <a:r>
              <a:rPr lang="en-US" altLang="zh-CN" sz="2800" b="1" dirty="0">
                <a:solidFill>
                  <a:schemeClr val="bg1"/>
                </a:solidFill>
                <a:cs typeface="+mn-ea"/>
                <a:sym typeface="+mn-lt"/>
              </a:rPr>
              <a:t>Add Text</a:t>
            </a:r>
          </a:p>
          <a:p>
            <a:pPr defTabSz="608965"/>
            <a:r>
              <a:rPr lang="zh-CN" altLang="en-US" sz="2800" b="1" dirty="0">
                <a:solidFill>
                  <a:schemeClr val="bg1"/>
                </a:solidFill>
                <a:cs typeface="+mn-ea"/>
                <a:sym typeface="+mn-lt"/>
              </a:rPr>
              <a:t>点击此处添加标题</a:t>
            </a:r>
          </a:p>
        </p:txBody>
      </p:sp>
      <p:sp>
        <p:nvSpPr>
          <p:cNvPr id="13" name="矩形 12"/>
          <p:cNvSpPr/>
          <p:nvPr/>
        </p:nvSpPr>
        <p:spPr>
          <a:xfrm>
            <a:off x="551848" y="1250630"/>
            <a:ext cx="5094605" cy="460375"/>
          </a:xfrm>
          <a:prstGeom prst="rect">
            <a:avLst/>
          </a:prstGeom>
        </p:spPr>
        <p:txBody>
          <a:bodyPr wrap="none">
            <a:spAutoFit/>
          </a:bodyPr>
          <a:lstStyle/>
          <a:p>
            <a:pPr defTabSz="608965"/>
            <a:r>
              <a:rPr lang="en-US" altLang="zh-CN" sz="2400" b="1" dirty="0">
                <a:cs typeface="+mn-ea"/>
                <a:sym typeface="+mn-lt"/>
              </a:rPr>
              <a:t>1.1  </a:t>
            </a:r>
            <a:r>
              <a:rPr lang="zh-CN" altLang="en-US" sz="2400" b="1" dirty="0">
                <a:cs typeface="+mn-ea"/>
                <a:sym typeface="+mn-lt"/>
              </a:rPr>
              <a:t>沃尔玛人工智能研发中心所研制</a:t>
            </a:r>
          </a:p>
        </p:txBody>
      </p:sp>
      <p:sp>
        <p:nvSpPr>
          <p:cNvPr id="9" name="TextBox 8"/>
          <p:cNvSpPr txBox="1"/>
          <p:nvPr/>
        </p:nvSpPr>
        <p:spPr>
          <a:xfrm>
            <a:off x="673916" y="1883226"/>
            <a:ext cx="10641784" cy="681355"/>
          </a:xfrm>
          <a:prstGeom prst="rect">
            <a:avLst/>
          </a:prstGeom>
          <a:noFill/>
        </p:spPr>
        <p:txBody>
          <a:bodyPr wrap="square" rtlCol="0">
            <a:spAutoFit/>
          </a:bodyPr>
          <a:lstStyle/>
          <a:p>
            <a:pPr marL="20955" algn="l" rtl="0" eaLnBrk="0">
              <a:lnSpc>
                <a:spcPct val="96000"/>
              </a:lnSpc>
              <a:spcBef>
                <a:spcPts val="515"/>
              </a:spcBef>
            </a:pPr>
            <a:r>
              <a:rPr lang="zh-CN" altLang="en-US" sz="2000" dirty="0"/>
              <a:t>    </a:t>
            </a:r>
            <a:r>
              <a:rPr lang="en-US" altLang="zh-CN" sz="2000" dirty="0"/>
              <a:t>“</a:t>
            </a:r>
            <a:r>
              <a:rPr lang="zh-CN" altLang="en-US" sz="2000" dirty="0"/>
              <a:t>火瞳</a:t>
            </a:r>
            <a:r>
              <a:rPr lang="en-US" altLang="zh-CN" sz="2000" dirty="0"/>
              <a:t>”</a:t>
            </a:r>
            <a:r>
              <a:rPr lang="zh-CN" altLang="en-US" sz="20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监控报</a:t>
            </a:r>
            <a:r>
              <a:rPr sz="20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警系统是沃尔玛人工智能研发中心，通过数十万例的火灾数据库训练开发研制的一种利用</a:t>
            </a:r>
            <a:r>
              <a:rPr lang="en-US" sz="20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sz="20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视频图像分析技术探测</a:t>
            </a:r>
            <a:r>
              <a:rPr sz="2000" b="1" kern="0" spc="80" dirty="0">
                <a:solidFill>
                  <a:srgbClr val="FF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早期</a:t>
            </a:r>
            <a:r>
              <a:rPr sz="20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火焰和烟雾的火灾报警系统。</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4</a:t>
            </a:r>
          </a:p>
        </p:txBody>
      </p:sp>
      <p:pic>
        <p:nvPicPr>
          <p:cNvPr id="2" name="图片 1"/>
          <p:cNvPicPr>
            <a:picLocks noChangeAspect="1"/>
          </p:cNvPicPr>
          <p:nvPr/>
        </p:nvPicPr>
        <p:blipFill>
          <a:blip r:embed="rId3"/>
          <a:stretch>
            <a:fillRect/>
          </a:stretch>
        </p:blipFill>
        <p:spPr>
          <a:xfrm>
            <a:off x="3380105" y="2893060"/>
            <a:ext cx="4772025" cy="3171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51848" y="1250630"/>
            <a:ext cx="2046605" cy="460375"/>
          </a:xfrm>
          <a:prstGeom prst="rect">
            <a:avLst/>
          </a:prstGeom>
        </p:spPr>
        <p:txBody>
          <a:bodyPr wrap="none">
            <a:spAutoFit/>
          </a:bodyPr>
          <a:lstStyle/>
          <a:p>
            <a:pPr defTabSz="608965"/>
            <a:r>
              <a:rPr lang="en-US" altLang="zh-CN" sz="2400" b="1" dirty="0">
                <a:cs typeface="+mn-ea"/>
                <a:sym typeface="+mn-lt"/>
              </a:rPr>
              <a:t>1.2  </a:t>
            </a:r>
            <a:r>
              <a:rPr lang="zh-CN" altLang="en-US" sz="2400" b="1" dirty="0">
                <a:cs typeface="+mn-ea"/>
                <a:sym typeface="+mn-lt"/>
              </a:rPr>
              <a:t>系统构成</a:t>
            </a:r>
          </a:p>
        </p:txBody>
      </p:sp>
      <p:sp>
        <p:nvSpPr>
          <p:cNvPr id="9" name="TextBox 8"/>
          <p:cNvSpPr txBox="1"/>
          <p:nvPr/>
        </p:nvSpPr>
        <p:spPr>
          <a:xfrm>
            <a:off x="241935" y="1818005"/>
            <a:ext cx="11462385" cy="1050290"/>
          </a:xfrm>
          <a:prstGeom prst="rect">
            <a:avLst/>
          </a:prstGeom>
          <a:noFill/>
        </p:spPr>
        <p:txBody>
          <a:bodyPr wrap="square" rtlCol="0">
            <a:spAutoFit/>
          </a:bodyPr>
          <a:lstStyle/>
          <a:p>
            <a:pPr>
              <a:lnSpc>
                <a:spcPct val="130000"/>
              </a:lnSpc>
              <a:spcBef>
                <a:spcPts val="600"/>
              </a:spcBef>
            </a:pPr>
            <a:r>
              <a:rPr lang="zh-CN" altLang="en-US" sz="2000" dirty="0"/>
              <a:t>    </a:t>
            </a:r>
            <a:r>
              <a:rPr lang="zh-CN" altLang="en-US" sz="2400" dirty="0"/>
              <a:t>“火瞳”系统主要由嵌入自主研发的</a:t>
            </a:r>
            <a:r>
              <a:rPr lang="en-US" altLang="zh-CN" sz="2400" dirty="0"/>
              <a:t>AI</a:t>
            </a:r>
            <a:r>
              <a:rPr lang="zh-CN" altLang="en-US" sz="2400" dirty="0"/>
              <a:t>算法的边缘计算盒子和普通视频监控系统组成。</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6" name="Picture 2"/>
          <p:cNvPicPr>
            <a:picLocks noChangeAspect="1" noChangeArrowheads="1"/>
          </p:cNvPicPr>
          <p:nvPr/>
        </p:nvPicPr>
        <p:blipFill>
          <a:blip r:embed="rId3"/>
          <a:srcRect/>
          <a:stretch>
            <a:fillRect/>
          </a:stretch>
        </p:blipFill>
        <p:spPr bwMode="auto">
          <a:xfrm>
            <a:off x="3202656" y="2831783"/>
            <a:ext cx="865153" cy="642753"/>
          </a:xfrm>
          <a:prstGeom prst="rect">
            <a:avLst/>
          </a:prstGeom>
          <a:noFill/>
          <a:ln w="9525">
            <a:noFill/>
            <a:miter lim="800000"/>
            <a:headEnd/>
            <a:tailEnd/>
          </a:ln>
        </p:spPr>
      </p:pic>
      <p:pic>
        <p:nvPicPr>
          <p:cNvPr id="7" name="Picture 3"/>
          <p:cNvPicPr>
            <a:picLocks noChangeAspect="1" noChangeArrowheads="1"/>
          </p:cNvPicPr>
          <p:nvPr/>
        </p:nvPicPr>
        <p:blipFill>
          <a:blip r:embed="rId4"/>
          <a:srcRect/>
          <a:stretch>
            <a:fillRect/>
          </a:stretch>
        </p:blipFill>
        <p:spPr bwMode="auto">
          <a:xfrm>
            <a:off x="3371751" y="3619500"/>
            <a:ext cx="558899" cy="574961"/>
          </a:xfrm>
          <a:prstGeom prst="rect">
            <a:avLst/>
          </a:prstGeom>
          <a:noFill/>
          <a:ln w="9525">
            <a:noFill/>
            <a:miter lim="800000"/>
            <a:headEnd/>
            <a:tailEnd/>
          </a:ln>
        </p:spPr>
      </p:pic>
      <p:pic>
        <p:nvPicPr>
          <p:cNvPr id="8" name="Picture 4"/>
          <p:cNvPicPr>
            <a:picLocks noChangeAspect="1" noChangeArrowheads="1"/>
          </p:cNvPicPr>
          <p:nvPr/>
        </p:nvPicPr>
        <p:blipFill>
          <a:blip r:embed="rId5"/>
          <a:srcRect/>
          <a:stretch>
            <a:fillRect/>
          </a:stretch>
        </p:blipFill>
        <p:spPr bwMode="auto">
          <a:xfrm>
            <a:off x="3233136" y="4378592"/>
            <a:ext cx="722310" cy="344505"/>
          </a:xfrm>
          <a:prstGeom prst="rect">
            <a:avLst/>
          </a:prstGeom>
          <a:noFill/>
          <a:ln w="9525">
            <a:noFill/>
            <a:miter lim="800000"/>
            <a:headEnd/>
            <a:tailEnd/>
          </a:ln>
        </p:spPr>
      </p:pic>
      <p:sp>
        <p:nvSpPr>
          <p:cNvPr id="10" name="TextBox 9"/>
          <p:cNvSpPr txBox="1"/>
          <p:nvPr/>
        </p:nvSpPr>
        <p:spPr>
          <a:xfrm>
            <a:off x="3471568" y="4723097"/>
            <a:ext cx="824841" cy="618523"/>
          </a:xfrm>
          <a:prstGeom prst="rect">
            <a:avLst/>
          </a:prstGeom>
          <a:noFill/>
        </p:spPr>
        <p:txBody>
          <a:bodyPr vert="eaVert" wrap="square" rtlCol="0">
            <a:spAutoFit/>
          </a:bodyPr>
          <a:lstStyle/>
          <a:p>
            <a:pPr>
              <a:lnSpc>
                <a:spcPct val="130000"/>
              </a:lnSpc>
              <a:spcBef>
                <a:spcPts val="600"/>
              </a:spcBef>
            </a:pPr>
            <a:r>
              <a:rPr lang="en-US" altLang="zh-CN" sz="3200" kern="0" dirty="0">
                <a:latin typeface="微软雅黑" panose="020B0503020204020204" pitchFamily="34" charset="-122"/>
                <a:ea typeface="微软雅黑" panose="020B0503020204020204" pitchFamily="34" charset="-122"/>
                <a:cs typeface="+mn-ea"/>
                <a:sym typeface="+mn-lt"/>
              </a:rPr>
              <a:t>......</a:t>
            </a:r>
            <a:endParaRPr lang="zh-CN" altLang="en-US" sz="3200" kern="0" dirty="0">
              <a:latin typeface="微软雅黑" panose="020B0503020204020204" pitchFamily="34" charset="-122"/>
              <a:ea typeface="微软雅黑" panose="020B0503020204020204" pitchFamily="34" charset="-122"/>
              <a:cs typeface="+mn-ea"/>
              <a:sym typeface="+mn-lt"/>
            </a:endParaRPr>
          </a:p>
        </p:txBody>
      </p:sp>
      <p:pic>
        <p:nvPicPr>
          <p:cNvPr id="11" name="Picture 5"/>
          <p:cNvPicPr>
            <a:picLocks noChangeAspect="1" noChangeArrowheads="1"/>
          </p:cNvPicPr>
          <p:nvPr/>
        </p:nvPicPr>
        <p:blipFill>
          <a:blip r:embed="rId6"/>
          <a:srcRect/>
          <a:stretch>
            <a:fillRect/>
          </a:stretch>
        </p:blipFill>
        <p:spPr bwMode="auto">
          <a:xfrm>
            <a:off x="3303069" y="5402580"/>
            <a:ext cx="688541" cy="656202"/>
          </a:xfrm>
          <a:prstGeom prst="rect">
            <a:avLst/>
          </a:prstGeom>
          <a:noFill/>
          <a:ln w="9525">
            <a:noFill/>
            <a:miter lim="800000"/>
            <a:headEnd/>
            <a:tailEnd/>
          </a:ln>
        </p:spPr>
      </p:pic>
      <p:pic>
        <p:nvPicPr>
          <p:cNvPr id="12" name="Picture 6"/>
          <p:cNvPicPr>
            <a:picLocks noChangeAspect="1" noChangeArrowheads="1"/>
          </p:cNvPicPr>
          <p:nvPr/>
        </p:nvPicPr>
        <p:blipFill>
          <a:blip r:embed="rId7"/>
          <a:srcRect/>
          <a:stretch>
            <a:fillRect/>
          </a:stretch>
        </p:blipFill>
        <p:spPr bwMode="auto">
          <a:xfrm>
            <a:off x="3233340" y="6119495"/>
            <a:ext cx="722075" cy="519042"/>
          </a:xfrm>
          <a:prstGeom prst="rect">
            <a:avLst/>
          </a:prstGeom>
          <a:noFill/>
          <a:ln w="9525">
            <a:noFill/>
            <a:miter lim="800000"/>
            <a:headEnd/>
            <a:tailEnd/>
          </a:ln>
        </p:spPr>
      </p:pic>
      <p:pic>
        <p:nvPicPr>
          <p:cNvPr id="15" name="Picture 8"/>
          <p:cNvPicPr>
            <a:picLocks noChangeAspect="1" noChangeArrowheads="1"/>
          </p:cNvPicPr>
          <p:nvPr/>
        </p:nvPicPr>
        <p:blipFill>
          <a:blip r:embed="rId8"/>
          <a:srcRect/>
          <a:stretch>
            <a:fillRect/>
          </a:stretch>
        </p:blipFill>
        <p:spPr bwMode="auto">
          <a:xfrm>
            <a:off x="5226369" y="3830095"/>
            <a:ext cx="1665922" cy="685800"/>
          </a:xfrm>
          <a:prstGeom prst="rect">
            <a:avLst/>
          </a:prstGeom>
          <a:noFill/>
          <a:ln w="9525">
            <a:noFill/>
            <a:miter lim="800000"/>
            <a:headEnd/>
            <a:tailEnd/>
          </a:ln>
        </p:spPr>
      </p:pic>
      <p:sp>
        <p:nvSpPr>
          <p:cNvPr id="18" name="TextBox 17"/>
          <p:cNvSpPr txBox="1"/>
          <p:nvPr/>
        </p:nvSpPr>
        <p:spPr>
          <a:xfrm>
            <a:off x="4903471" y="3474720"/>
            <a:ext cx="1432560"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交换机</a:t>
            </a:r>
          </a:p>
        </p:txBody>
      </p:sp>
      <p:sp>
        <p:nvSpPr>
          <p:cNvPr id="19" name="TextBox 18"/>
          <p:cNvSpPr txBox="1"/>
          <p:nvPr/>
        </p:nvSpPr>
        <p:spPr>
          <a:xfrm>
            <a:off x="8035289" y="2778443"/>
            <a:ext cx="1661161" cy="41242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     显示终端</a:t>
            </a:r>
          </a:p>
        </p:txBody>
      </p:sp>
      <p:cxnSp>
        <p:nvCxnSpPr>
          <p:cNvPr id="20" name="形状 19"/>
          <p:cNvCxnSpPr/>
          <p:nvPr/>
        </p:nvCxnSpPr>
        <p:spPr>
          <a:xfrm>
            <a:off x="4067809" y="3099820"/>
            <a:ext cx="304801" cy="1225432"/>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72610" y="4310012"/>
            <a:ext cx="6357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7" idx="3"/>
          </p:cNvCxnSpPr>
          <p:nvPr/>
        </p:nvCxnSpPr>
        <p:spPr>
          <a:xfrm>
            <a:off x="3930650" y="3906981"/>
            <a:ext cx="441960" cy="23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形状 22"/>
          <p:cNvCxnSpPr/>
          <p:nvPr/>
        </p:nvCxnSpPr>
        <p:spPr>
          <a:xfrm flipV="1">
            <a:off x="3991610" y="4378592"/>
            <a:ext cx="381000" cy="206074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1" idx="3"/>
          </p:cNvCxnSpPr>
          <p:nvPr/>
        </p:nvCxnSpPr>
        <p:spPr>
          <a:xfrm>
            <a:off x="3991610" y="5730681"/>
            <a:ext cx="381000" cy="7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2290" y="4310012"/>
            <a:ext cx="1143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76370" y="4557201"/>
            <a:ext cx="381000" cy="7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9"/>
          <a:srcRect/>
          <a:stretch>
            <a:fillRect/>
          </a:stretch>
        </p:blipFill>
        <p:spPr bwMode="auto">
          <a:xfrm>
            <a:off x="8255634" y="3429000"/>
            <a:ext cx="1440976" cy="1500329"/>
          </a:xfrm>
          <a:prstGeom prst="rect">
            <a:avLst/>
          </a:prstGeom>
          <a:noFill/>
          <a:ln w="9525">
            <a:noFill/>
            <a:miter lim="800000"/>
            <a:headEnd/>
            <a:tailEnd/>
          </a:ln>
        </p:spPr>
      </p:pic>
      <p:grpSp>
        <p:nvGrpSpPr>
          <p:cNvPr id="31" name="组合 30"/>
          <p:cNvGrpSpPr/>
          <p:nvPr/>
        </p:nvGrpSpPr>
        <p:grpSpPr>
          <a:xfrm>
            <a:off x="5151755" y="4516120"/>
            <a:ext cx="4129405" cy="1735455"/>
            <a:chOff x="8130" y="7112"/>
            <a:chExt cx="7190" cy="2733"/>
          </a:xfrm>
        </p:grpSpPr>
        <p:sp>
          <p:nvSpPr>
            <p:cNvPr id="30" name="TextBox 29"/>
            <p:cNvSpPr txBox="1"/>
            <p:nvPr/>
          </p:nvSpPr>
          <p:spPr>
            <a:xfrm>
              <a:off x="8694" y="9198"/>
              <a:ext cx="2616" cy="647"/>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边缘计算盒子</a:t>
              </a:r>
            </a:p>
          </p:txBody>
        </p:sp>
        <p:cxnSp>
          <p:nvCxnSpPr>
            <p:cNvPr id="35" name="直接连接符 34"/>
            <p:cNvCxnSpPr>
              <a:stCxn id="15" idx="2"/>
            </p:cNvCxnSpPr>
            <p:nvPr/>
          </p:nvCxnSpPr>
          <p:spPr>
            <a:xfrm>
              <a:off x="9711" y="7112"/>
              <a:ext cx="4" cy="1312"/>
            </a:xfrm>
            <a:prstGeom prst="line">
              <a:avLst/>
            </a:prstGeom>
            <a:ln w="25400" cmpd="sng"/>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10"/>
            <a:srcRect/>
            <a:stretch>
              <a:fillRect/>
            </a:stretch>
          </p:blipFill>
          <p:spPr bwMode="auto">
            <a:xfrm>
              <a:off x="8130" y="8208"/>
              <a:ext cx="3805" cy="853"/>
            </a:xfrm>
            <a:prstGeom prst="rect">
              <a:avLst/>
            </a:prstGeom>
            <a:noFill/>
            <a:ln w="9525">
              <a:noFill/>
              <a:miter lim="800000"/>
              <a:headEnd/>
              <a:tailEnd/>
            </a:ln>
          </p:spPr>
        </p:pic>
        <p:cxnSp>
          <p:nvCxnSpPr>
            <p:cNvPr id="5" name="肘形连接符 4"/>
            <p:cNvCxnSpPr/>
            <p:nvPr/>
          </p:nvCxnSpPr>
          <p:spPr>
            <a:xfrm flipV="1">
              <a:off x="12188" y="8208"/>
              <a:ext cx="3132" cy="483"/>
            </a:xfrm>
            <a:prstGeom prst="bentConnector3">
              <a:avLst>
                <a:gd name="adj1" fmla="val 100031"/>
              </a:avLst>
            </a:prstGeom>
            <a:ln>
              <a:prstDash val="dash"/>
            </a:ln>
          </p:spPr>
          <p:style>
            <a:lnRef idx="3">
              <a:schemeClr val="accent5"/>
            </a:lnRef>
            <a:fillRef idx="0">
              <a:schemeClr val="accent5"/>
            </a:fillRef>
            <a:effectRef idx="2">
              <a:schemeClr val="accent5"/>
            </a:effectRef>
            <a:fontRef idx="minor">
              <a:schemeClr val="tx1"/>
            </a:fontRef>
          </p:style>
        </p:cxnSp>
      </p:grpSp>
      <p:sp>
        <p:nvSpPr>
          <p:cNvPr id="4" name="文本框 3"/>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5</a:t>
            </a:r>
          </a:p>
        </p:txBody>
      </p:sp>
      <p:pic>
        <p:nvPicPr>
          <p:cNvPr id="16" name="图片 15"/>
          <p:cNvPicPr>
            <a:picLocks noChangeAspect="1"/>
          </p:cNvPicPr>
          <p:nvPr/>
        </p:nvPicPr>
        <p:blipFill>
          <a:blip r:embed="rId11"/>
          <a:stretch>
            <a:fillRect/>
          </a:stretch>
        </p:blipFill>
        <p:spPr>
          <a:xfrm>
            <a:off x="280670" y="92710"/>
            <a:ext cx="892175" cy="8921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1000"/>
                                        <p:tgtEl>
                                          <p:spTgt spid="1026"/>
                                        </p:tgtEl>
                                      </p:cBhvr>
                                    </p:animEffect>
                                    <p:anim calcmode="lin" valueType="num">
                                      <p:cBhvr>
                                        <p:cTn id="88" dur="1000" fill="hold"/>
                                        <p:tgtEl>
                                          <p:spTgt spid="1026"/>
                                        </p:tgtEl>
                                        <p:attrNameLst>
                                          <p:attrName>ppt_x</p:attrName>
                                        </p:attrNameLst>
                                      </p:cBhvr>
                                      <p:tavLst>
                                        <p:tav tm="0">
                                          <p:val>
                                            <p:strVal val="#ppt_x"/>
                                          </p:val>
                                        </p:tav>
                                        <p:tav tm="100000">
                                          <p:val>
                                            <p:strVal val="#ppt_x"/>
                                          </p:val>
                                        </p:tav>
                                      </p:tavLst>
                                    </p:anim>
                                    <p:anim calcmode="lin" valueType="num">
                                      <p:cBhvr>
                                        <p:cTn id="8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1000"/>
                                        <p:tgtEl>
                                          <p:spTgt spid="31"/>
                                        </p:tgtEl>
                                      </p:cBhvr>
                                    </p:animEffect>
                                    <p:anim calcmode="lin" valueType="num">
                                      <p:cBhvr>
                                        <p:cTn id="95" dur="1000" fill="hold"/>
                                        <p:tgtEl>
                                          <p:spTgt spid="31"/>
                                        </p:tgtEl>
                                        <p:attrNameLst>
                                          <p:attrName>ppt_x</p:attrName>
                                        </p:attrNameLst>
                                      </p:cBhvr>
                                      <p:tavLst>
                                        <p:tav tm="0">
                                          <p:val>
                                            <p:strVal val="#ppt_x"/>
                                          </p:val>
                                        </p:tav>
                                        <p:tav tm="100000">
                                          <p:val>
                                            <p:strVal val="#ppt_x"/>
                                          </p:val>
                                        </p:tav>
                                      </p:tavLst>
                                    </p:anim>
                                    <p:anim calcmode="lin" valueType="num">
                                      <p:cBhvr>
                                        <p:cTn id="9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51848" y="1250630"/>
            <a:ext cx="2012089" cy="400110"/>
          </a:xfrm>
          <a:prstGeom prst="rect">
            <a:avLst/>
          </a:prstGeom>
        </p:spPr>
        <p:txBody>
          <a:bodyPr wrap="none">
            <a:spAutoFit/>
          </a:bodyPr>
          <a:lstStyle/>
          <a:p>
            <a:pPr defTabSz="608965"/>
            <a:r>
              <a:rPr lang="en-US" altLang="zh-CN" sz="2000" b="1" dirty="0">
                <a:cs typeface="+mn-ea"/>
                <a:sym typeface="+mn-lt"/>
              </a:rPr>
              <a:t>1.3  </a:t>
            </a:r>
            <a:r>
              <a:rPr lang="zh-CN" altLang="en-US" sz="2000" b="1" dirty="0">
                <a:cs typeface="+mn-ea"/>
                <a:sym typeface="+mn-lt"/>
              </a:rPr>
              <a:t>系统创新性</a:t>
            </a:r>
          </a:p>
        </p:txBody>
      </p:sp>
      <p:sp>
        <p:nvSpPr>
          <p:cNvPr id="9" name="TextBox 8"/>
          <p:cNvSpPr txBox="1"/>
          <p:nvPr/>
        </p:nvSpPr>
        <p:spPr>
          <a:xfrm>
            <a:off x="673916" y="1817912"/>
            <a:ext cx="11030404" cy="1291590"/>
          </a:xfrm>
          <a:prstGeom prst="rect">
            <a:avLst/>
          </a:prstGeom>
          <a:noFill/>
        </p:spPr>
        <p:txBody>
          <a:bodyPr wrap="square" rtlCol="0">
            <a:spAutoFit/>
          </a:bodyPr>
          <a:lstStyle/>
          <a:p>
            <a:pPr>
              <a:lnSpc>
                <a:spcPct val="130000"/>
              </a:lnSpc>
              <a:spcBef>
                <a:spcPts val="600"/>
              </a:spcBef>
            </a:pPr>
            <a:r>
              <a:rPr lang="zh-CN" altLang="en-US" sz="2000" dirty="0"/>
              <a:t>    传统的防火设备通常采用温感以及烟感传感器等方式，需要温度以及烟雾浓度的方式达到一定的阈值才可以报警，火瞳</a:t>
            </a:r>
            <a:r>
              <a:rPr lang="en-US" altLang="zh-CN" sz="2000" dirty="0"/>
              <a:t>”</a:t>
            </a:r>
            <a:r>
              <a:rPr lang="zh-CN" altLang="en-US" sz="2000" dirty="0"/>
              <a:t>系统通过</a:t>
            </a:r>
            <a:r>
              <a:rPr lang="en-US" altLang="zh-CN" sz="2000" dirty="0"/>
              <a:t>AI“</a:t>
            </a:r>
            <a:r>
              <a:rPr lang="zh-CN" altLang="en-US" sz="2000" dirty="0"/>
              <a:t>主动</a:t>
            </a:r>
            <a:r>
              <a:rPr lang="en-US" altLang="zh-CN" sz="2000" dirty="0"/>
              <a:t>”</a:t>
            </a:r>
            <a:r>
              <a:rPr lang="zh-CN" altLang="en-US" sz="2000" dirty="0"/>
              <a:t>识别烟雾以及火焰的方式，及时发现</a:t>
            </a:r>
            <a:r>
              <a:rPr lang="en-US" altLang="zh-CN" sz="2000" dirty="0"/>
              <a:t>“</a:t>
            </a:r>
            <a:r>
              <a:rPr lang="zh-CN" altLang="en-US" sz="2000" dirty="0"/>
              <a:t>早期</a:t>
            </a:r>
            <a:r>
              <a:rPr lang="en-US" altLang="zh-CN" sz="2000" dirty="0"/>
              <a:t>”</a:t>
            </a:r>
            <a:r>
              <a:rPr lang="zh-CN" altLang="en-US" sz="2000" dirty="0"/>
              <a:t>火情。</a:t>
            </a:r>
          </a:p>
        </p:txBody>
      </p:sp>
      <p:sp>
        <p:nvSpPr>
          <p:cNvPr id="24" name="TextBox 23"/>
          <p:cNvSpPr txBox="1"/>
          <p:nvPr/>
        </p:nvSpPr>
        <p:spPr>
          <a:xfrm>
            <a:off x="2564130" y="6244590"/>
            <a:ext cx="2423795" cy="450850"/>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温  感               烟  感</a:t>
            </a:r>
          </a:p>
        </p:txBody>
      </p:sp>
      <p:sp>
        <p:nvSpPr>
          <p:cNvPr id="26" name="TextBox 25"/>
          <p:cNvSpPr txBox="1"/>
          <p:nvPr/>
        </p:nvSpPr>
        <p:spPr>
          <a:xfrm>
            <a:off x="8103626" y="6188263"/>
            <a:ext cx="1233170" cy="450850"/>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a:t>
            </a:r>
            <a:r>
              <a:rPr lang="zh-CN" altLang="en-US" kern="0" dirty="0">
                <a:latin typeface="微软雅黑" panose="020B0503020204020204" pitchFamily="34" charset="-122"/>
                <a:ea typeface="微软雅黑" panose="020B0503020204020204" pitchFamily="34" charset="-122"/>
                <a:cs typeface="+mn-ea"/>
                <a:sym typeface="+mn-lt"/>
              </a:rPr>
              <a:t>火  眼</a:t>
            </a:r>
            <a:r>
              <a:rPr lang="en-US" altLang="zh-CN" kern="0" dirty="0">
                <a:latin typeface="微软雅黑" panose="020B0503020204020204" pitchFamily="34" charset="-122"/>
                <a:ea typeface="微软雅黑" panose="020B0503020204020204" pitchFamily="34" charset="-122"/>
                <a:cs typeface="+mn-ea"/>
                <a:sym typeface="+mn-lt"/>
              </a:rPr>
              <a:t>”</a:t>
            </a:r>
          </a:p>
        </p:txBody>
      </p:sp>
      <p:grpSp>
        <p:nvGrpSpPr>
          <p:cNvPr id="27" name="组合 26"/>
          <p:cNvGrpSpPr/>
          <p:nvPr/>
        </p:nvGrpSpPr>
        <p:grpSpPr>
          <a:xfrm>
            <a:off x="2564130" y="3140075"/>
            <a:ext cx="2423795" cy="2578735"/>
            <a:chOff x="2563937" y="3139835"/>
            <a:chExt cx="2423585" cy="2578648"/>
          </a:xfrm>
        </p:grpSpPr>
        <p:pic>
          <p:nvPicPr>
            <p:cNvPr id="5" name="Picture 2"/>
            <p:cNvPicPr>
              <a:picLocks noChangeAspect="1" noChangeArrowheads="1"/>
            </p:cNvPicPr>
            <p:nvPr/>
          </p:nvPicPr>
          <p:blipFill>
            <a:blip r:embed="rId3"/>
            <a:srcRect/>
            <a:stretch>
              <a:fillRect/>
            </a:stretch>
          </p:blipFill>
          <p:spPr bwMode="auto">
            <a:xfrm>
              <a:off x="2563937" y="5165660"/>
              <a:ext cx="783692" cy="552823"/>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4145280" y="5154086"/>
              <a:ext cx="842242" cy="552823"/>
            </a:xfrm>
            <a:prstGeom prst="rect">
              <a:avLst/>
            </a:prstGeom>
            <a:noFill/>
            <a:ln w="9525">
              <a:noFill/>
              <a:miter lim="800000"/>
              <a:headEnd/>
              <a:tailEnd/>
            </a:ln>
          </p:spPr>
        </p:pic>
        <p:pic>
          <p:nvPicPr>
            <p:cNvPr id="1027" name="Picture 3" descr="C:\Users\ligousheng\Pictures\Saved Pictures\wKhQUVXPQR2EUPTMAAAAABxweew954.jpg"/>
            <p:cNvPicPr>
              <a:picLocks noChangeAspect="1" noChangeArrowheads="1"/>
            </p:cNvPicPr>
            <p:nvPr/>
          </p:nvPicPr>
          <p:blipFill>
            <a:blip r:embed="rId5"/>
            <a:srcRect/>
            <a:stretch>
              <a:fillRect/>
            </a:stretch>
          </p:blipFill>
          <p:spPr bwMode="auto">
            <a:xfrm>
              <a:off x="3347629" y="3139835"/>
              <a:ext cx="809487" cy="963245"/>
            </a:xfrm>
            <a:prstGeom prst="rect">
              <a:avLst/>
            </a:prstGeom>
            <a:noFill/>
          </p:spPr>
        </p:pic>
        <p:grpSp>
          <p:nvGrpSpPr>
            <p:cNvPr id="23" name="组合 22"/>
            <p:cNvGrpSpPr/>
            <p:nvPr/>
          </p:nvGrpSpPr>
          <p:grpSpPr>
            <a:xfrm>
              <a:off x="2954989" y="4103080"/>
              <a:ext cx="1599800" cy="1063374"/>
              <a:chOff x="2954989" y="4103080"/>
              <a:chExt cx="1599800" cy="1063374"/>
            </a:xfrm>
          </p:grpSpPr>
          <p:grpSp>
            <p:nvGrpSpPr>
              <p:cNvPr id="20" name="组合 19"/>
              <p:cNvGrpSpPr/>
              <p:nvPr/>
            </p:nvGrpSpPr>
            <p:grpSpPr>
              <a:xfrm>
                <a:off x="2954989" y="4978311"/>
                <a:ext cx="1599800" cy="188143"/>
                <a:chOff x="2954989" y="4978311"/>
                <a:chExt cx="1599800" cy="188143"/>
              </a:xfrm>
            </p:grpSpPr>
            <p:cxnSp>
              <p:nvCxnSpPr>
                <p:cNvPr id="11" name="直接连接符 10"/>
                <p:cNvCxnSpPr/>
                <p:nvPr/>
              </p:nvCxnSpPr>
              <p:spPr>
                <a:xfrm flipV="1">
                  <a:off x="2956577" y="4978311"/>
                  <a:ext cx="159821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5" idx="0"/>
                </p:cNvCxnSpPr>
                <p:nvPr/>
              </p:nvCxnSpPr>
              <p:spPr>
                <a:xfrm rot="5400000">
                  <a:off x="2864605" y="5074482"/>
                  <a:ext cx="18235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4462817" y="5072047"/>
                  <a:ext cx="182356" cy="158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rot="16200000" flipH="1">
                <a:off x="3312582" y="4540695"/>
                <a:ext cx="881018" cy="578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3054985" y="2775585"/>
            <a:ext cx="1394460" cy="450850"/>
          </a:xfrm>
          <a:prstGeom prst="rect">
            <a:avLst/>
          </a:prstGeom>
          <a:noFill/>
        </p:spPr>
        <p:txBody>
          <a:bodyPr wrap="square" rtlCol="0">
            <a:spAutoFit/>
          </a:bodyPr>
          <a:lstStyle/>
          <a:p>
            <a:pPr>
              <a:lnSpc>
                <a:spcPct val="130000"/>
              </a:lnSpc>
              <a:spcBef>
                <a:spcPts val="600"/>
              </a:spcBef>
            </a:pPr>
            <a:r>
              <a:rPr lang="zh-CN" altLang="en-US" kern="0" dirty="0">
                <a:solidFill>
                  <a:schemeClr val="accent1"/>
                </a:solidFill>
                <a:latin typeface="微软雅黑" panose="020B0503020204020204" pitchFamily="34" charset="-122"/>
                <a:ea typeface="微软雅黑" panose="020B0503020204020204" pitchFamily="34" charset="-122"/>
                <a:cs typeface="+mn-ea"/>
                <a:sym typeface="+mn-lt"/>
              </a:rPr>
              <a:t>被动的</a:t>
            </a:r>
            <a:r>
              <a:rPr lang="en-US" altLang="zh-CN" kern="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kern="0" dirty="0">
                <a:solidFill>
                  <a:schemeClr val="accent1"/>
                </a:solidFill>
                <a:latin typeface="微软雅黑" panose="020B0503020204020204" pitchFamily="34" charset="-122"/>
                <a:ea typeface="微软雅黑" panose="020B0503020204020204" pitchFamily="34" charset="-122"/>
                <a:cs typeface="+mn-ea"/>
                <a:sym typeface="+mn-lt"/>
              </a:rPr>
              <a:t>听</a:t>
            </a:r>
            <a:r>
              <a:rPr lang="en-US" altLang="zh-CN" kern="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7" name="文本框 6"/>
          <p:cNvSpPr txBox="1"/>
          <p:nvPr/>
        </p:nvSpPr>
        <p:spPr>
          <a:xfrm>
            <a:off x="7799070" y="2849245"/>
            <a:ext cx="1394460" cy="450850"/>
          </a:xfrm>
          <a:prstGeom prst="rect">
            <a:avLst/>
          </a:prstGeom>
          <a:noFill/>
        </p:spPr>
        <p:txBody>
          <a:bodyPr wrap="square" rtlCol="0">
            <a:spAutoFit/>
          </a:bodyPr>
          <a:lstStyle/>
          <a:p>
            <a:pPr>
              <a:lnSpc>
                <a:spcPct val="130000"/>
              </a:lnSpc>
              <a:spcBef>
                <a:spcPts val="600"/>
              </a:spcBef>
            </a:pPr>
            <a:r>
              <a:rPr lang="zh-CN" altLang="en-US" kern="0" dirty="0">
                <a:solidFill>
                  <a:schemeClr val="accent1"/>
                </a:solidFill>
                <a:latin typeface="微软雅黑" panose="020B0503020204020204" pitchFamily="34" charset="-122"/>
                <a:ea typeface="微软雅黑" panose="020B0503020204020204" pitchFamily="34" charset="-122"/>
                <a:cs typeface="+mn-ea"/>
                <a:sym typeface="+mn-lt"/>
              </a:rPr>
              <a:t>主动的</a:t>
            </a:r>
            <a:r>
              <a:rPr lang="en-US" altLang="zh-CN" kern="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kern="0" dirty="0">
                <a:solidFill>
                  <a:schemeClr val="accent1"/>
                </a:solidFill>
                <a:latin typeface="微软雅黑" panose="020B0503020204020204" pitchFamily="34" charset="-122"/>
                <a:ea typeface="微软雅黑" panose="020B0503020204020204" pitchFamily="34" charset="-122"/>
                <a:cs typeface="+mn-ea"/>
                <a:sym typeface="+mn-lt"/>
              </a:rPr>
              <a:t>看</a:t>
            </a:r>
            <a:r>
              <a:rPr lang="en-US" altLang="zh-CN" kern="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8" name="文本框 7"/>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6</a:t>
            </a:r>
          </a:p>
        </p:txBody>
      </p:sp>
      <p:pic>
        <p:nvPicPr>
          <p:cNvPr id="12" name="图片 11"/>
          <p:cNvPicPr>
            <a:picLocks noChangeAspect="1"/>
          </p:cNvPicPr>
          <p:nvPr/>
        </p:nvPicPr>
        <p:blipFill>
          <a:blip r:embed="rId6"/>
          <a:stretch>
            <a:fillRect/>
          </a:stretch>
        </p:blipFill>
        <p:spPr>
          <a:xfrm>
            <a:off x="280670" y="92710"/>
            <a:ext cx="892175" cy="892175"/>
          </a:xfrm>
          <a:prstGeom prst="rect">
            <a:avLst/>
          </a:prstGeom>
        </p:spPr>
      </p:pic>
      <p:pic>
        <p:nvPicPr>
          <p:cNvPr id="2" name="图片 1"/>
          <p:cNvPicPr/>
          <p:nvPr/>
        </p:nvPicPr>
        <p:blipFill>
          <a:blip r:embed="rId7"/>
          <a:stretch>
            <a:fillRect/>
          </a:stretch>
        </p:blipFill>
        <p:spPr>
          <a:xfrm>
            <a:off x="6875780" y="3414395"/>
            <a:ext cx="4172585" cy="24479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文本占位符 1"/>
          <p:cNvSpPr>
            <a:spLocks noGrp="1"/>
          </p:cNvSpPr>
          <p:nvPr>
            <p:ph type="body" sz="quarter" idx="10"/>
          </p:nvPr>
        </p:nvSpPr>
        <p:spPr>
          <a:xfrm>
            <a:off x="100330" y="2921000"/>
            <a:ext cx="8077200" cy="1015365"/>
          </a:xfrm>
        </p:spPr>
        <p:txBody>
          <a:bodyPr/>
          <a:lstStyle/>
          <a:p>
            <a:r>
              <a:rPr lang="zh-CN" altLang="en-US" sz="6000" dirty="0"/>
              <a:t>二、“火瞳”应用案例</a:t>
            </a:r>
            <a:endParaRPr lang="en-US" altLang="zh-CN" sz="6000" dirty="0"/>
          </a:p>
        </p:txBody>
      </p:sp>
      <p:sp>
        <p:nvSpPr>
          <p:cNvPr id="4" name="文本框 3"/>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835135"/>
            <a:ext cx="10684666" cy="2768600"/>
          </a:xfrm>
          <a:prstGeom prst="rect">
            <a:avLst/>
          </a:prstGeom>
        </p:spPr>
        <p:txBody>
          <a:bodyPr wrap="square" numCol="1" spcCol="360000">
            <a:spAutoFit/>
          </a:bodyPr>
          <a:lstStyle/>
          <a:p>
            <a:pPr>
              <a:lnSpc>
                <a:spcPct val="150000"/>
              </a:lnSpc>
            </a:pPr>
            <a:r>
              <a:rPr lang="zh-CN" altLang="en-US" sz="2000" dirty="0"/>
              <a:t> </a:t>
            </a:r>
            <a:r>
              <a:rPr lang="en-US" altLang="zh-CN" sz="2400" b="1" dirty="0"/>
              <a:t>2.1</a:t>
            </a:r>
            <a:r>
              <a:rPr lang="zh-CN" altLang="en-US" sz="2400" b="1" dirty="0"/>
              <a:t> “火瞳”系统重点应用行业或场所</a:t>
            </a:r>
            <a:endParaRPr lang="en-US" altLang="zh-CN" sz="2400" dirty="0"/>
          </a:p>
          <a:p>
            <a:pPr>
              <a:lnSpc>
                <a:spcPct val="150000"/>
              </a:lnSpc>
            </a:pPr>
            <a:r>
              <a:rPr lang="zh-CN" altLang="en-US" sz="2000" dirty="0"/>
              <a:t>（</a:t>
            </a:r>
            <a:r>
              <a:rPr lang="en-US" altLang="zh-CN" sz="2000" dirty="0"/>
              <a:t>1</a:t>
            </a:r>
            <a:r>
              <a:rPr lang="zh-CN" altLang="en-US" sz="2000" dirty="0"/>
              <a:t>）</a:t>
            </a:r>
            <a:r>
              <a:rPr lang="zh-CN" altLang="en-US" sz="2800" dirty="0"/>
              <a:t>民航物流：</a:t>
            </a:r>
            <a:endParaRPr lang="zh-CN" altLang="en-US" sz="2000" dirty="0"/>
          </a:p>
          <a:p>
            <a:pPr>
              <a:lnSpc>
                <a:spcPct val="150000"/>
              </a:lnSpc>
            </a:pPr>
            <a:r>
              <a:rPr lang="en-US" altLang="zh-CN" sz="2000" dirty="0"/>
              <a:t>  </a:t>
            </a:r>
            <a:r>
              <a:rPr lang="zh-CN" altLang="en-US" sz="2000" dirty="0"/>
              <a:t>适用理由：</a:t>
            </a:r>
            <a:r>
              <a:rPr lang="zh-CN" altLang="en-US" sz="2000" dirty="0">
                <a:sym typeface="+mn-ea"/>
              </a:rPr>
              <a:t>由于机场物流经常有叉车运货，</a:t>
            </a:r>
            <a:r>
              <a:rPr lang="en-US" altLang="zh-CN" sz="2000" dirty="0">
                <a:sym typeface="+mn-ea"/>
              </a:rPr>
              <a:t>叉车充电区监控报警项目能实时监控异常，能在充电桩刚开始起火的初期就能快速报警</a:t>
            </a:r>
            <a:r>
              <a:rPr lang="zh-CN" altLang="en-US" sz="2000" dirty="0">
                <a:sym typeface="+mn-ea"/>
              </a:rPr>
              <a:t>。</a:t>
            </a:r>
            <a:r>
              <a:rPr lang="zh-CN" altLang="en-US" sz="2000" dirty="0"/>
              <a:t>  </a:t>
            </a:r>
            <a:r>
              <a:rPr lang="en-US" altLang="zh-CN" sz="2000" dirty="0"/>
              <a:t>    </a:t>
            </a:r>
          </a:p>
          <a:p>
            <a:pPr>
              <a:lnSpc>
                <a:spcPct val="150000"/>
              </a:lnSpc>
            </a:pPr>
            <a:r>
              <a:rPr lang="zh-CN" altLang="en-US" sz="2000" dirty="0"/>
              <a:t>  典型案例：</a:t>
            </a:r>
            <a:r>
              <a:rPr lang="zh-CN" altLang="en-US" sz="2400" dirty="0">
                <a:sym typeface="+mn-ea"/>
              </a:rPr>
              <a:t>浦虹物流</a:t>
            </a:r>
          </a:p>
        </p:txBody>
      </p:sp>
      <p:sp>
        <p:nvSpPr>
          <p:cNvPr id="2" name="文本框 1"/>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8</a:t>
            </a:r>
          </a:p>
        </p:txBody>
      </p:sp>
      <p:pic>
        <p:nvPicPr>
          <p:cNvPr id="5" name="图片 4"/>
          <p:cNvPicPr>
            <a:picLocks noChangeAspect="1"/>
          </p:cNvPicPr>
          <p:nvPr/>
        </p:nvPicPr>
        <p:blipFill>
          <a:blip r:embed="rId3"/>
          <a:stretch>
            <a:fillRect/>
          </a:stretch>
        </p:blipFill>
        <p:spPr>
          <a:xfrm>
            <a:off x="280670" y="92710"/>
            <a:ext cx="892175" cy="892175"/>
          </a:xfrm>
          <a:prstGeom prst="rect">
            <a:avLst/>
          </a:prstGeom>
        </p:spPr>
      </p:pic>
      <p:pic>
        <p:nvPicPr>
          <p:cNvPr id="340" name="picture 340"/>
          <p:cNvPicPr>
            <a:picLocks noChangeAspect="1"/>
          </p:cNvPicPr>
          <p:nvPr/>
        </p:nvPicPr>
        <p:blipFill>
          <a:blip r:embed="rId4"/>
          <a:stretch>
            <a:fillRect/>
          </a:stretch>
        </p:blipFill>
        <p:spPr>
          <a:xfrm rot="21600000">
            <a:off x="974090" y="3789680"/>
            <a:ext cx="4779645" cy="2270125"/>
          </a:xfrm>
          <a:prstGeom prst="rect">
            <a:avLst/>
          </a:prstGeom>
        </p:spPr>
      </p:pic>
      <p:pic>
        <p:nvPicPr>
          <p:cNvPr id="19" name="图片 18"/>
          <p:cNvPicPr>
            <a:picLocks noChangeAspect="1"/>
          </p:cNvPicPr>
          <p:nvPr/>
        </p:nvPicPr>
        <p:blipFill>
          <a:blip r:embed="rId5"/>
          <a:stretch>
            <a:fillRect/>
          </a:stretch>
        </p:blipFill>
        <p:spPr>
          <a:xfrm>
            <a:off x="6577965" y="3789680"/>
            <a:ext cx="4478655" cy="2506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80596" y="835135"/>
            <a:ext cx="10684666" cy="2676525"/>
          </a:xfrm>
          <a:prstGeom prst="rect">
            <a:avLst/>
          </a:prstGeom>
        </p:spPr>
        <p:txBody>
          <a:bodyPr wrap="square" numCol="1" spcCol="360000">
            <a:spAutoFit/>
          </a:bodyPr>
          <a:lstStyle/>
          <a:p>
            <a:pPr>
              <a:lnSpc>
                <a:spcPct val="150000"/>
              </a:lnSpc>
            </a:pPr>
            <a:r>
              <a:rPr lang="zh-CN" altLang="en-US" sz="2000" dirty="0"/>
              <a:t> </a:t>
            </a:r>
            <a:r>
              <a:rPr lang="en-US" altLang="zh-CN" sz="2400" b="1" dirty="0"/>
              <a:t>2.1</a:t>
            </a:r>
            <a:r>
              <a:rPr lang="zh-CN" altLang="en-US" sz="2400" b="1" dirty="0"/>
              <a:t> “火瞳”系统重点应用行业或场所</a:t>
            </a:r>
            <a:endParaRPr lang="en-US" altLang="zh-CN" sz="2400" dirty="0"/>
          </a:p>
          <a:p>
            <a:pPr>
              <a:lnSpc>
                <a:spcPct val="150000"/>
              </a:lnSpc>
            </a:pPr>
            <a:r>
              <a:rPr lang="zh-CN" altLang="en-US" sz="2000" dirty="0"/>
              <a:t>（</a:t>
            </a:r>
            <a:r>
              <a:rPr lang="en-US" altLang="zh-CN" sz="2000" dirty="0"/>
              <a:t>2</a:t>
            </a:r>
            <a:r>
              <a:rPr lang="zh-CN" altLang="en-US" sz="2000" dirty="0"/>
              <a:t>）</a:t>
            </a:r>
            <a:r>
              <a:rPr lang="zh-CN" altLang="en-US" sz="2800" dirty="0"/>
              <a:t>仓储物流：</a:t>
            </a:r>
            <a:endParaRPr lang="zh-CN" altLang="en-US" sz="2000" dirty="0"/>
          </a:p>
          <a:p>
            <a:pPr>
              <a:lnSpc>
                <a:spcPct val="150000"/>
              </a:lnSpc>
            </a:pPr>
            <a:r>
              <a:rPr lang="en-US" altLang="zh-CN" sz="2000" dirty="0"/>
              <a:t>  </a:t>
            </a:r>
            <a:r>
              <a:rPr lang="zh-CN" altLang="en-US" sz="2000" dirty="0"/>
              <a:t>适用理由：</a:t>
            </a:r>
            <a:r>
              <a:rPr lang="zh-CN" altLang="en-US" sz="2000" dirty="0">
                <a:sym typeface="+mn-ea"/>
              </a:rPr>
              <a:t>存在大量易燃易爆物品</a:t>
            </a:r>
            <a:r>
              <a:rPr lang="zh-CN" altLang="en-US" sz="2000" dirty="0"/>
              <a:t>，一旦火势蔓延，将造成巨大的损失，传统火灾报警系统无法满足，</a:t>
            </a:r>
            <a:r>
              <a:rPr lang="zh-CN" altLang="en-US" sz="2000" dirty="0">
                <a:sym typeface="+mn-ea"/>
              </a:rPr>
              <a:t>早期火灾报警的需求。</a:t>
            </a:r>
            <a:r>
              <a:rPr lang="zh-CN" altLang="en-US" sz="2000" dirty="0"/>
              <a:t>  </a:t>
            </a:r>
            <a:r>
              <a:rPr lang="en-US" altLang="zh-CN" sz="2000" dirty="0"/>
              <a:t>    </a:t>
            </a:r>
          </a:p>
          <a:p>
            <a:pPr>
              <a:lnSpc>
                <a:spcPct val="150000"/>
              </a:lnSpc>
            </a:pPr>
            <a:r>
              <a:rPr lang="zh-CN" altLang="en-US" sz="2000" dirty="0"/>
              <a:t>  典型案例：沃尔玛仓库，长沙京东物流仓库</a:t>
            </a:r>
          </a:p>
        </p:txBody>
      </p:sp>
      <p:sp>
        <p:nvSpPr>
          <p:cNvPr id="2" name="文本框 1"/>
          <p:cNvSpPr txBox="1"/>
          <p:nvPr/>
        </p:nvSpPr>
        <p:spPr>
          <a:xfrm>
            <a:off x="11721465" y="92710"/>
            <a:ext cx="278130" cy="330835"/>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8</a:t>
            </a:r>
          </a:p>
        </p:txBody>
      </p:sp>
      <p:pic>
        <p:nvPicPr>
          <p:cNvPr id="5" name="图片 4"/>
          <p:cNvPicPr>
            <a:picLocks noChangeAspect="1"/>
          </p:cNvPicPr>
          <p:nvPr/>
        </p:nvPicPr>
        <p:blipFill>
          <a:blip r:embed="rId3"/>
          <a:stretch>
            <a:fillRect/>
          </a:stretch>
        </p:blipFill>
        <p:spPr>
          <a:xfrm>
            <a:off x="280670" y="92710"/>
            <a:ext cx="892175" cy="892175"/>
          </a:xfrm>
          <a:prstGeom prst="rect">
            <a:avLst/>
          </a:prstGeom>
        </p:spPr>
      </p:pic>
      <p:pic>
        <p:nvPicPr>
          <p:cNvPr id="6" name="图片 5"/>
          <p:cNvPicPr/>
          <p:nvPr/>
        </p:nvPicPr>
        <p:blipFill>
          <a:blip r:embed="rId4"/>
          <a:stretch>
            <a:fillRect/>
          </a:stretch>
        </p:blipFill>
        <p:spPr>
          <a:xfrm>
            <a:off x="1019810" y="3778250"/>
            <a:ext cx="4014470" cy="2334260"/>
          </a:xfrm>
          <a:prstGeom prst="rect">
            <a:avLst/>
          </a:prstGeom>
        </p:spPr>
      </p:pic>
      <p:pic>
        <p:nvPicPr>
          <p:cNvPr id="11" name="图片 10"/>
          <p:cNvPicPr>
            <a:picLocks noChangeAspect="1"/>
          </p:cNvPicPr>
          <p:nvPr/>
        </p:nvPicPr>
        <p:blipFill>
          <a:blip r:embed="rId5"/>
          <a:stretch>
            <a:fillRect/>
          </a:stretch>
        </p:blipFill>
        <p:spPr>
          <a:xfrm>
            <a:off x="6363970" y="3603625"/>
            <a:ext cx="3359785" cy="2583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A3OGJlMTFlYWFjYzY0NDRiZjczMmM5OGY4YWM0ND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29.6499212598425,&quot;left&quot;:77.70732283464567,&quot;top&quot;:114.19984251968503,&quot;width&quot;:770.6426771653544}"/>
</p:tagLst>
</file>

<file path=ppt/theme/theme1.xml><?xml version="1.0" encoding="utf-8"?>
<a:theme xmlns:a="http://schemas.openxmlformats.org/drawingml/2006/main" name="模板页面">
  <a:themeElements>
    <a:clrScheme name="Office 主题">
      <a:dk1>
        <a:srgbClr val="000000"/>
      </a:dk1>
      <a:lt1>
        <a:srgbClr val="FFFFFF"/>
      </a:lt1>
      <a:dk2>
        <a:srgbClr val="000000"/>
      </a:dk2>
      <a:lt2>
        <a:srgbClr val="FFFFFF"/>
      </a:lt2>
      <a:accent1>
        <a:srgbClr val="FE380C"/>
      </a:accent1>
      <a:accent2>
        <a:srgbClr val="B22809"/>
      </a:accent2>
      <a:accent3>
        <a:srgbClr val="FFB20D"/>
      </a:accent3>
      <a:accent4>
        <a:srgbClr val="B27D09"/>
      </a:accent4>
      <a:accent5>
        <a:srgbClr val="000000"/>
      </a:accent5>
      <a:accent6>
        <a:srgbClr val="FFFFFF"/>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TotalTime>
  <Words>1014</Words>
  <Application>Microsoft Macintosh PowerPoint</Application>
  <PresentationFormat>Widescreen</PresentationFormat>
  <Paragraphs>119</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等线</vt:lpstr>
      <vt:lpstr>微软雅黑</vt:lpstr>
      <vt:lpstr>经典繁仿黑</vt:lpstr>
      <vt:lpstr>Arial</vt:lpstr>
      <vt:lpstr>Calibri</vt:lpstr>
      <vt:lpstr>Century Gothic</vt:lpstr>
      <vt:lpstr>Segoe UI Light</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Yunfei Feng</cp:lastModifiedBy>
  <cp:revision>448</cp:revision>
  <dcterms:created xsi:type="dcterms:W3CDTF">2015-08-18T02:51:00Z</dcterms:created>
  <dcterms:modified xsi:type="dcterms:W3CDTF">2024-12-08T00:51:29Z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FA674529771C40E1A43606EC687C1104_12</vt:lpwstr>
  </property>
</Properties>
</file>